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8"/>
  </p:handoutMasterIdLst>
  <p:sldIdLst>
    <p:sldId id="256" r:id="rId2"/>
    <p:sldId id="264" r:id="rId3"/>
    <p:sldId id="263" r:id="rId4"/>
    <p:sldId id="262" r:id="rId5"/>
    <p:sldId id="265" r:id="rId6"/>
    <p:sldId id="268" r:id="rId7"/>
    <p:sldId id="269" r:id="rId8"/>
    <p:sldId id="266" r:id="rId9"/>
    <p:sldId id="301" r:id="rId10"/>
    <p:sldId id="271" r:id="rId11"/>
    <p:sldId id="302" r:id="rId12"/>
    <p:sldId id="274" r:id="rId13"/>
    <p:sldId id="275" r:id="rId14"/>
    <p:sldId id="276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896"/>
    <a:srgbClr val="CCECFF"/>
    <a:srgbClr val="173A8D"/>
    <a:srgbClr val="385592"/>
    <a:srgbClr val="003374"/>
    <a:srgbClr val="F1F1F1"/>
    <a:srgbClr val="1D3C7A"/>
    <a:srgbClr val="FFFFFF"/>
    <a:srgbClr val="D6DEEA"/>
    <a:srgbClr val="9F9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0031C5-5BB6-41F7-85D3-51EFDD6F4F93}" type="doc">
      <dgm:prSet loTypeId="urn:microsoft.com/office/officeart/2005/8/layout/vList4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73EE72B-DC35-4B2F-ABBD-A153216C8E81}">
      <dgm:prSet phldrT="[Текст]" custT="1"/>
      <dgm:spPr/>
      <dgm:t>
        <a:bodyPr/>
        <a:lstStyle/>
        <a:p>
          <a:endParaRPr lang="ru-RU" sz="2400" dirty="0"/>
        </a:p>
      </dgm:t>
    </dgm:pt>
    <dgm:pt modelId="{D6807ACC-3AF3-4E03-B149-DC70A698EE51}" type="parTrans" cxnId="{C931D8DB-5EC2-403A-9F79-D2366CC2962D}">
      <dgm:prSet/>
      <dgm:spPr/>
      <dgm:t>
        <a:bodyPr/>
        <a:lstStyle/>
        <a:p>
          <a:endParaRPr lang="ru-RU"/>
        </a:p>
      </dgm:t>
    </dgm:pt>
    <dgm:pt modelId="{AEFF8FF3-1CF8-49F2-A7FB-9D5CC6E46D1E}" type="sibTrans" cxnId="{C931D8DB-5EC2-403A-9F79-D2366CC2962D}">
      <dgm:prSet/>
      <dgm:spPr/>
      <dgm:t>
        <a:bodyPr/>
        <a:lstStyle/>
        <a:p>
          <a:endParaRPr lang="ru-RU"/>
        </a:p>
      </dgm:t>
    </dgm:pt>
    <dgm:pt modelId="{8EAB8251-684C-4FCB-B732-8469ABAE75F0}">
      <dgm:prSet phldrT="[Текст]" phldr="1" custT="1"/>
      <dgm:spPr/>
      <dgm:t>
        <a:bodyPr/>
        <a:lstStyle/>
        <a:p>
          <a:endParaRPr lang="ru-RU" sz="1000" dirty="0"/>
        </a:p>
      </dgm:t>
    </dgm:pt>
    <dgm:pt modelId="{1D3AB979-3CEE-4F10-AE16-CF8F0B771537}" type="parTrans" cxnId="{CEB7EB00-4EBD-492C-8561-5586A47E9FB8}">
      <dgm:prSet/>
      <dgm:spPr/>
      <dgm:t>
        <a:bodyPr/>
        <a:lstStyle/>
        <a:p>
          <a:endParaRPr lang="ru-RU"/>
        </a:p>
      </dgm:t>
    </dgm:pt>
    <dgm:pt modelId="{94141340-ED6B-4659-8E32-17B089793EEF}" type="sibTrans" cxnId="{CEB7EB00-4EBD-492C-8561-5586A47E9FB8}">
      <dgm:prSet/>
      <dgm:spPr/>
      <dgm:t>
        <a:bodyPr/>
        <a:lstStyle/>
        <a:p>
          <a:endParaRPr lang="ru-RU"/>
        </a:p>
      </dgm:t>
    </dgm:pt>
    <dgm:pt modelId="{008A31AC-6987-4EC7-8CB3-74AB27885B82}">
      <dgm:prSet phldrT="[Текст]" custT="1"/>
      <dgm:spPr/>
      <dgm:t>
        <a:bodyPr/>
        <a:lstStyle/>
        <a:p>
          <a:r>
            <a:rPr lang="ru-RU" sz="1800" dirty="0" smtClean="0"/>
            <a:t>Дружба героев-антиподов (Обломов и </a:t>
          </a:r>
          <a:r>
            <a:rPr lang="ru-RU" sz="1800" dirty="0" err="1" smtClean="0"/>
            <a:t>Штольц</a:t>
          </a:r>
          <a:r>
            <a:rPr lang="ru-RU" sz="1800" dirty="0" smtClean="0"/>
            <a:t>)</a:t>
          </a:r>
          <a:endParaRPr lang="ru-RU" sz="1800" dirty="0"/>
        </a:p>
      </dgm:t>
    </dgm:pt>
    <dgm:pt modelId="{FEC21187-AD72-45D0-A001-75E2B9854861}" type="parTrans" cxnId="{19AA45EE-3826-43A4-A3E1-74D38A70BBB1}">
      <dgm:prSet/>
      <dgm:spPr/>
      <dgm:t>
        <a:bodyPr/>
        <a:lstStyle/>
        <a:p>
          <a:endParaRPr lang="ru-RU"/>
        </a:p>
      </dgm:t>
    </dgm:pt>
    <dgm:pt modelId="{D3967AC8-ACB3-4311-97F7-59806306A8D7}" type="sibTrans" cxnId="{19AA45EE-3826-43A4-A3E1-74D38A70BBB1}">
      <dgm:prSet/>
      <dgm:spPr/>
      <dgm:t>
        <a:bodyPr/>
        <a:lstStyle/>
        <a:p>
          <a:endParaRPr lang="ru-RU"/>
        </a:p>
      </dgm:t>
    </dgm:pt>
    <dgm:pt modelId="{7A28B96A-B72A-46EC-9FE2-108028C028F6}">
      <dgm:prSet phldrT="[Текст]" custT="1"/>
      <dgm:spPr/>
      <dgm:t>
        <a:bodyPr/>
        <a:lstStyle/>
        <a:p>
          <a:r>
            <a:rPr lang="ru-RU" sz="1800" dirty="0" smtClean="0"/>
            <a:t>«От делать нечего друзья» (Онегин и Ленский)</a:t>
          </a:r>
          <a:endParaRPr lang="ru-RU" sz="1800" dirty="0"/>
        </a:p>
      </dgm:t>
    </dgm:pt>
    <dgm:pt modelId="{0FC0613E-1F32-4124-B6D7-70875961DBD9}" type="parTrans" cxnId="{AC203DFB-0179-498E-A212-3A2537471767}">
      <dgm:prSet/>
      <dgm:spPr/>
      <dgm:t>
        <a:bodyPr/>
        <a:lstStyle/>
        <a:p>
          <a:endParaRPr lang="ru-RU"/>
        </a:p>
      </dgm:t>
    </dgm:pt>
    <dgm:pt modelId="{5DA455EA-AE2F-48F5-B7EC-DDBAEC7A0BCB}" type="sibTrans" cxnId="{AC203DFB-0179-498E-A212-3A2537471767}">
      <dgm:prSet/>
      <dgm:spPr/>
      <dgm:t>
        <a:bodyPr/>
        <a:lstStyle/>
        <a:p>
          <a:endParaRPr lang="ru-RU"/>
        </a:p>
      </dgm:t>
    </dgm:pt>
    <dgm:pt modelId="{1229DA9A-BAD5-4C68-B02E-29FC65FE8C49}">
      <dgm:prSet phldrT="[Текст]" custT="1"/>
      <dgm:spPr/>
      <dgm:t>
        <a:bodyPr/>
        <a:lstStyle/>
        <a:p>
          <a:r>
            <a:rPr lang="ru-RU" sz="1800" dirty="0" smtClean="0"/>
            <a:t> Коллеги-ученые в романах В. Каверина «Открытая книга»,   </a:t>
          </a:r>
          <a:r>
            <a:rPr lang="ru-RU" sz="1800" dirty="0" err="1" smtClean="0"/>
            <a:t>В.Дудинцева</a:t>
          </a:r>
          <a:r>
            <a:rPr lang="ru-RU" sz="1800" dirty="0" smtClean="0"/>
            <a:t> «Белые одежды»</a:t>
          </a:r>
        </a:p>
        <a:p>
          <a:r>
            <a:rPr lang="ru-RU" sz="1800" dirty="0" smtClean="0"/>
            <a:t>Наставник и ученик в рассказе В. Распутина «Уроки французского», Мастер и Иван </a:t>
          </a:r>
          <a:r>
            <a:rPr lang="ru-RU" sz="1800" dirty="0" err="1" smtClean="0"/>
            <a:t>Понырев</a:t>
          </a:r>
          <a:r>
            <a:rPr lang="ru-RU" sz="1800" dirty="0" smtClean="0"/>
            <a:t> в романе «Мастер и Маргарита» </a:t>
          </a:r>
          <a:endParaRPr lang="ru-RU" sz="1700" dirty="0"/>
        </a:p>
      </dgm:t>
    </dgm:pt>
    <dgm:pt modelId="{DBA1B31B-7FCB-4BFF-AFCC-E93A3D55D421}" type="parTrans" cxnId="{A436C1E9-002A-4239-91CF-283CECBFB9C5}">
      <dgm:prSet/>
      <dgm:spPr/>
      <dgm:t>
        <a:bodyPr/>
        <a:lstStyle/>
        <a:p>
          <a:endParaRPr lang="ru-RU"/>
        </a:p>
      </dgm:t>
    </dgm:pt>
    <dgm:pt modelId="{53E75BE6-4DA8-48C3-8C3B-87D78099B55E}" type="sibTrans" cxnId="{A436C1E9-002A-4239-91CF-283CECBFB9C5}">
      <dgm:prSet/>
      <dgm:spPr/>
      <dgm:t>
        <a:bodyPr/>
        <a:lstStyle/>
        <a:p>
          <a:endParaRPr lang="ru-RU"/>
        </a:p>
      </dgm:t>
    </dgm:pt>
    <dgm:pt modelId="{6715475F-2D41-4F5E-B8E2-57BE8AB1EAF0}">
      <dgm:prSet phldrT="[Текст]" custT="1"/>
      <dgm:spPr/>
      <dgm:t>
        <a:bodyPr/>
        <a:lstStyle/>
        <a:p>
          <a:r>
            <a:rPr lang="ru-RU" sz="2000" dirty="0" smtClean="0"/>
            <a:t>Любовь в семье</a:t>
          </a:r>
          <a:endParaRPr lang="ru-RU" sz="2000" dirty="0"/>
        </a:p>
      </dgm:t>
    </dgm:pt>
    <dgm:pt modelId="{1E689505-D446-4ADC-91CC-731C6F8E0AA6}" type="sibTrans" cxnId="{C43E99F1-91A8-40FD-A7FD-FDA6C952C059}">
      <dgm:prSet/>
      <dgm:spPr/>
      <dgm:t>
        <a:bodyPr/>
        <a:lstStyle/>
        <a:p>
          <a:endParaRPr lang="ru-RU"/>
        </a:p>
      </dgm:t>
    </dgm:pt>
    <dgm:pt modelId="{90FB8CEF-A951-4C04-82DB-6BA3D1E23DD7}" type="parTrans" cxnId="{C43E99F1-91A8-40FD-A7FD-FDA6C952C059}">
      <dgm:prSet/>
      <dgm:spPr/>
      <dgm:t>
        <a:bodyPr/>
        <a:lstStyle/>
        <a:p>
          <a:endParaRPr lang="ru-RU"/>
        </a:p>
      </dgm:t>
    </dgm:pt>
    <dgm:pt modelId="{0B48910B-00E2-4895-BA33-FFC1F8B9872F}">
      <dgm:prSet phldrT="[Текст]" custT="1"/>
      <dgm:spPr/>
      <dgm:t>
        <a:bodyPr/>
        <a:lstStyle/>
        <a:p>
          <a:r>
            <a:rPr lang="ru-RU" sz="2000" dirty="0" smtClean="0"/>
            <a:t>Любовь между мужчиной и женщиной</a:t>
          </a:r>
          <a:endParaRPr lang="ru-RU" sz="2000" dirty="0"/>
        </a:p>
      </dgm:t>
    </dgm:pt>
    <dgm:pt modelId="{DA8FBBFC-B215-4172-B75C-100CBAFA64AE}" type="sibTrans" cxnId="{8ACAB65B-5ACA-4384-9C35-3481124F0C21}">
      <dgm:prSet/>
      <dgm:spPr/>
      <dgm:t>
        <a:bodyPr/>
        <a:lstStyle/>
        <a:p>
          <a:endParaRPr lang="ru-RU"/>
        </a:p>
      </dgm:t>
    </dgm:pt>
    <dgm:pt modelId="{32AFE1B2-B83B-47EB-B901-EFDC44079F1E}" type="parTrans" cxnId="{8ACAB65B-5ACA-4384-9C35-3481124F0C21}">
      <dgm:prSet/>
      <dgm:spPr/>
      <dgm:t>
        <a:bodyPr/>
        <a:lstStyle/>
        <a:p>
          <a:endParaRPr lang="ru-RU"/>
        </a:p>
      </dgm:t>
    </dgm:pt>
    <dgm:pt modelId="{132D8933-78F6-4F85-A3E5-D69369286265}">
      <dgm:prSet phldrT="[Текст]"/>
      <dgm:spPr/>
      <dgm:t>
        <a:bodyPr/>
        <a:lstStyle/>
        <a:p>
          <a:endParaRPr lang="ru-RU" sz="2300" dirty="0"/>
        </a:p>
      </dgm:t>
    </dgm:pt>
    <dgm:pt modelId="{2CA7CE6F-D0D6-4375-B176-0FC00D6F34BA}" type="parTrans" cxnId="{4E7779EE-B213-4324-8B7C-C361E7AF7819}">
      <dgm:prSet/>
      <dgm:spPr/>
      <dgm:t>
        <a:bodyPr/>
        <a:lstStyle/>
        <a:p>
          <a:endParaRPr lang="ru-RU"/>
        </a:p>
      </dgm:t>
    </dgm:pt>
    <dgm:pt modelId="{74746838-0442-4C39-B0A3-7E14DBDCC281}" type="sibTrans" cxnId="{4E7779EE-B213-4324-8B7C-C361E7AF7819}">
      <dgm:prSet/>
      <dgm:spPr/>
      <dgm:t>
        <a:bodyPr/>
        <a:lstStyle/>
        <a:p>
          <a:endParaRPr lang="ru-RU"/>
        </a:p>
      </dgm:t>
    </dgm:pt>
    <dgm:pt modelId="{55685994-3226-4B21-B1E3-A5F8722E144F}">
      <dgm:prSet phldrT="[Текст]"/>
      <dgm:spPr/>
      <dgm:t>
        <a:bodyPr/>
        <a:lstStyle/>
        <a:p>
          <a:endParaRPr lang="ru-RU" sz="2300" dirty="0"/>
        </a:p>
      </dgm:t>
    </dgm:pt>
    <dgm:pt modelId="{32530CD8-8FB7-4719-BE2C-B695DB797CCA}" type="parTrans" cxnId="{D2ED38B8-6181-4563-83EA-8BE63F2E1FC1}">
      <dgm:prSet/>
      <dgm:spPr/>
      <dgm:t>
        <a:bodyPr/>
        <a:lstStyle/>
        <a:p>
          <a:endParaRPr lang="ru-RU"/>
        </a:p>
      </dgm:t>
    </dgm:pt>
    <dgm:pt modelId="{B799AF1B-EC93-4700-AD34-E1A450BC9627}" type="sibTrans" cxnId="{D2ED38B8-6181-4563-83EA-8BE63F2E1FC1}">
      <dgm:prSet/>
      <dgm:spPr/>
      <dgm:t>
        <a:bodyPr/>
        <a:lstStyle/>
        <a:p>
          <a:endParaRPr lang="ru-RU"/>
        </a:p>
      </dgm:t>
    </dgm:pt>
    <dgm:pt modelId="{C6E0A345-7E91-4521-8E87-78D64288D01F}">
      <dgm:prSet phldrT="[Текст]"/>
      <dgm:spPr/>
      <dgm:t>
        <a:bodyPr/>
        <a:lstStyle/>
        <a:p>
          <a:endParaRPr lang="ru-RU" sz="2300" dirty="0"/>
        </a:p>
      </dgm:t>
    </dgm:pt>
    <dgm:pt modelId="{1C10C201-6E02-4DF1-A921-239C5E6A5FC9}" type="parTrans" cxnId="{C7DEFCB2-03C5-4225-9F3B-FF8AF3CB666E}">
      <dgm:prSet/>
      <dgm:spPr/>
      <dgm:t>
        <a:bodyPr/>
        <a:lstStyle/>
        <a:p>
          <a:endParaRPr lang="ru-RU"/>
        </a:p>
      </dgm:t>
    </dgm:pt>
    <dgm:pt modelId="{798B9D96-8171-4D94-8BE2-57552D73C4E6}" type="sibTrans" cxnId="{C7DEFCB2-03C5-4225-9F3B-FF8AF3CB666E}">
      <dgm:prSet/>
      <dgm:spPr/>
      <dgm:t>
        <a:bodyPr/>
        <a:lstStyle/>
        <a:p>
          <a:endParaRPr lang="ru-RU"/>
        </a:p>
      </dgm:t>
    </dgm:pt>
    <dgm:pt modelId="{FC26941F-11E1-49DB-A102-6F779E5CBD4C}">
      <dgm:prSet phldrT="[Текст]" custT="1"/>
      <dgm:spPr/>
      <dgm:t>
        <a:bodyPr/>
        <a:lstStyle/>
        <a:p>
          <a:r>
            <a:rPr lang="ru-RU" sz="1800" dirty="0" smtClean="0"/>
            <a:t>Дружба-покровительство (А. Болконский и П. Безухов)</a:t>
          </a:r>
          <a:endParaRPr lang="ru-RU" sz="1800" dirty="0"/>
        </a:p>
      </dgm:t>
    </dgm:pt>
    <dgm:pt modelId="{A19B9A8A-F848-4D80-B207-D79C3ECAD48D}" type="parTrans" cxnId="{F8F95A81-0227-4496-A44E-861308BA6B9C}">
      <dgm:prSet/>
      <dgm:spPr/>
      <dgm:t>
        <a:bodyPr/>
        <a:lstStyle/>
        <a:p>
          <a:endParaRPr lang="ru-RU"/>
        </a:p>
      </dgm:t>
    </dgm:pt>
    <dgm:pt modelId="{17E15639-C94D-4FB3-9C92-4DFC0D61FC5A}" type="sibTrans" cxnId="{F8F95A81-0227-4496-A44E-861308BA6B9C}">
      <dgm:prSet/>
      <dgm:spPr/>
      <dgm:t>
        <a:bodyPr/>
        <a:lstStyle/>
        <a:p>
          <a:endParaRPr lang="ru-RU"/>
        </a:p>
      </dgm:t>
    </dgm:pt>
    <dgm:pt modelId="{3D74569D-9DEB-4068-821C-6A6C04079D49}">
      <dgm:prSet phldrT="[Текст]" custT="1"/>
      <dgm:spPr/>
      <dgm:t>
        <a:bodyPr/>
        <a:lstStyle/>
        <a:p>
          <a:r>
            <a:rPr lang="ru-RU" sz="1800" dirty="0" smtClean="0"/>
            <a:t>Странная дружба людей из разных миров (Пугачёв и Пётр Гринёв) </a:t>
          </a:r>
          <a:endParaRPr lang="ru-RU" sz="1800" dirty="0"/>
        </a:p>
      </dgm:t>
    </dgm:pt>
    <dgm:pt modelId="{89F6ED96-F916-4111-9F98-3B3374F8B79E}" type="parTrans" cxnId="{03D40D7D-7C38-4C12-AA7C-DF3DB466550E}">
      <dgm:prSet/>
      <dgm:spPr/>
      <dgm:t>
        <a:bodyPr/>
        <a:lstStyle/>
        <a:p>
          <a:endParaRPr lang="ru-RU"/>
        </a:p>
      </dgm:t>
    </dgm:pt>
    <dgm:pt modelId="{6D4EB9CA-02FE-450E-B078-7F52B84FFF60}" type="sibTrans" cxnId="{03D40D7D-7C38-4C12-AA7C-DF3DB466550E}">
      <dgm:prSet/>
      <dgm:spPr/>
      <dgm:t>
        <a:bodyPr/>
        <a:lstStyle/>
        <a:p>
          <a:endParaRPr lang="ru-RU"/>
        </a:p>
      </dgm:t>
    </dgm:pt>
    <dgm:pt modelId="{E38C2AA0-EF10-4CFF-AA46-02CE7A1F8009}" type="pres">
      <dgm:prSet presAssocID="{6B0031C5-5BB6-41F7-85D3-51EFDD6F4F9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806F6-7451-44C6-9680-435EBB4CCC43}" type="pres">
      <dgm:prSet presAssocID="{773EE72B-DC35-4B2F-ABBD-A153216C8E81}" presName="comp" presStyleCnt="0"/>
      <dgm:spPr/>
    </dgm:pt>
    <dgm:pt modelId="{17BD7A92-46EB-4405-9231-E780A5AE4040}" type="pres">
      <dgm:prSet presAssocID="{773EE72B-DC35-4B2F-ABBD-A153216C8E81}" presName="box" presStyleLbl="node1" presStyleIdx="0" presStyleCnt="3" custScaleY="76267"/>
      <dgm:spPr/>
      <dgm:t>
        <a:bodyPr/>
        <a:lstStyle/>
        <a:p>
          <a:endParaRPr lang="ru-RU"/>
        </a:p>
      </dgm:t>
    </dgm:pt>
    <dgm:pt modelId="{87772A0D-A23C-43DC-BFCD-A33288069932}" type="pres">
      <dgm:prSet presAssocID="{773EE72B-DC35-4B2F-ABBD-A153216C8E81}" presName="img" presStyleLbl="fgImgPlace1" presStyleIdx="0" presStyleCnt="3" custScaleX="92382" custScaleY="82143"/>
      <dgm:spPr/>
    </dgm:pt>
    <dgm:pt modelId="{97556EA3-CC82-450B-AC5F-EDD169802514}" type="pres">
      <dgm:prSet presAssocID="{773EE72B-DC35-4B2F-ABBD-A153216C8E8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C3D3C-2AA0-4517-B695-D07AACDA42CB}" type="pres">
      <dgm:prSet presAssocID="{AEFF8FF3-1CF8-49F2-A7FB-9D5CC6E46D1E}" presName="spacer" presStyleCnt="0"/>
      <dgm:spPr/>
    </dgm:pt>
    <dgm:pt modelId="{A8861A2E-5DE0-4FEF-AE1F-213F2DB8186C}" type="pres">
      <dgm:prSet presAssocID="{8EAB8251-684C-4FCB-B732-8469ABAE75F0}" presName="comp" presStyleCnt="0"/>
      <dgm:spPr/>
    </dgm:pt>
    <dgm:pt modelId="{96955A84-1852-438F-A656-C4118C38A9C6}" type="pres">
      <dgm:prSet presAssocID="{8EAB8251-684C-4FCB-B732-8469ABAE75F0}" presName="box" presStyleLbl="node1" presStyleIdx="1" presStyleCnt="3" custScaleY="73700" custLinFactNeighborY="108"/>
      <dgm:spPr/>
      <dgm:t>
        <a:bodyPr/>
        <a:lstStyle/>
        <a:p>
          <a:endParaRPr lang="ru-RU"/>
        </a:p>
      </dgm:t>
    </dgm:pt>
    <dgm:pt modelId="{B3020A2A-EDE2-442E-B9F5-6C1680B4AC01}" type="pres">
      <dgm:prSet presAssocID="{8EAB8251-684C-4FCB-B732-8469ABAE75F0}" presName="img" presStyleLbl="fgImgPlace1" presStyleIdx="1" presStyleCnt="3" custScaleX="89040" custScaleY="79199"/>
      <dgm:spPr/>
    </dgm:pt>
    <dgm:pt modelId="{434CB7C4-8AA8-43E3-872F-EA668DFD24DC}" type="pres">
      <dgm:prSet presAssocID="{8EAB8251-684C-4FCB-B732-8469ABAE75F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7D668-EE35-41D2-98CB-5A5E4FC0993A}" type="pres">
      <dgm:prSet presAssocID="{94141340-ED6B-4659-8E32-17B089793EEF}" presName="spacer" presStyleCnt="0"/>
      <dgm:spPr/>
    </dgm:pt>
    <dgm:pt modelId="{36ECEFD3-291D-4B93-A84D-897069316C10}" type="pres">
      <dgm:prSet presAssocID="{1229DA9A-BAD5-4C68-B02E-29FC65FE8C49}" presName="comp" presStyleCnt="0"/>
      <dgm:spPr/>
    </dgm:pt>
    <dgm:pt modelId="{4056A3F8-5909-425F-AB6D-7FDE9066AA44}" type="pres">
      <dgm:prSet presAssocID="{1229DA9A-BAD5-4C68-B02E-29FC65FE8C49}" presName="box" presStyleLbl="node1" presStyleIdx="2" presStyleCnt="3" custScaleY="64390"/>
      <dgm:spPr/>
      <dgm:t>
        <a:bodyPr/>
        <a:lstStyle/>
        <a:p>
          <a:endParaRPr lang="ru-RU"/>
        </a:p>
      </dgm:t>
    </dgm:pt>
    <dgm:pt modelId="{59A46A6C-FBE3-45EA-B7A7-99FE66F7FA9B}" type="pres">
      <dgm:prSet presAssocID="{1229DA9A-BAD5-4C68-B02E-29FC65FE8C49}" presName="img" presStyleLbl="fgImgPlace1" presStyleIdx="2" presStyleCnt="3" custScaleX="104689" custScaleY="62195"/>
      <dgm:spPr/>
    </dgm:pt>
    <dgm:pt modelId="{788A887E-7B70-4A91-9AFB-6C3C8F22D98D}" type="pres">
      <dgm:prSet presAssocID="{1229DA9A-BAD5-4C68-B02E-29FC65FE8C4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ED3426-C151-49D2-BDD7-B2B4D50D13C7}" type="presOf" srcId="{6B0031C5-5BB6-41F7-85D3-51EFDD6F4F93}" destId="{E38C2AA0-EF10-4CFF-AA46-02CE7A1F8009}" srcOrd="0" destOrd="0" presId="urn:microsoft.com/office/officeart/2005/8/layout/vList4"/>
    <dgm:cxn modelId="{03D40D7D-7C38-4C12-AA7C-DF3DB466550E}" srcId="{8EAB8251-684C-4FCB-B732-8469ABAE75F0}" destId="{3D74569D-9DEB-4068-821C-6A6C04079D49}" srcOrd="3" destOrd="0" parTransId="{89F6ED96-F916-4111-9F98-3B3374F8B79E}" sibTransId="{6D4EB9CA-02FE-450E-B078-7F52B84FFF60}"/>
    <dgm:cxn modelId="{C7DEFCB2-03C5-4225-9F3B-FF8AF3CB666E}" srcId="{8EAB8251-684C-4FCB-B732-8469ABAE75F0}" destId="{C6E0A345-7E91-4521-8E87-78D64288D01F}" srcOrd="4" destOrd="0" parTransId="{1C10C201-6E02-4DF1-A921-239C5E6A5FC9}" sibTransId="{798B9D96-8171-4D94-8BE2-57552D73C4E6}"/>
    <dgm:cxn modelId="{D2ED38B8-6181-4563-83EA-8BE63F2E1FC1}" srcId="{8EAB8251-684C-4FCB-B732-8469ABAE75F0}" destId="{55685994-3226-4B21-B1E3-A5F8722E144F}" srcOrd="5" destOrd="0" parTransId="{32530CD8-8FB7-4719-BE2C-B695DB797CCA}" sibTransId="{B799AF1B-EC93-4700-AD34-E1A450BC9627}"/>
    <dgm:cxn modelId="{D7CC1050-BAF7-4202-99F8-2746A3604D43}" type="presOf" srcId="{7A28B96A-B72A-46EC-9FE2-108028C028F6}" destId="{434CB7C4-8AA8-43E3-872F-EA668DFD24DC}" srcOrd="1" destOrd="2" presId="urn:microsoft.com/office/officeart/2005/8/layout/vList4"/>
    <dgm:cxn modelId="{E2786F9B-4671-4C9C-B060-5ED68BE0D9FF}" type="presOf" srcId="{008A31AC-6987-4EC7-8CB3-74AB27885B82}" destId="{434CB7C4-8AA8-43E3-872F-EA668DFD24DC}" srcOrd="1" destOrd="1" presId="urn:microsoft.com/office/officeart/2005/8/layout/vList4"/>
    <dgm:cxn modelId="{EC4509D5-E548-467F-859F-EE372ABB7FE9}" type="presOf" srcId="{7A28B96A-B72A-46EC-9FE2-108028C028F6}" destId="{96955A84-1852-438F-A656-C4118C38A9C6}" srcOrd="0" destOrd="2" presId="urn:microsoft.com/office/officeart/2005/8/layout/vList4"/>
    <dgm:cxn modelId="{C931D8DB-5EC2-403A-9F79-D2366CC2962D}" srcId="{6B0031C5-5BB6-41F7-85D3-51EFDD6F4F93}" destId="{773EE72B-DC35-4B2F-ABBD-A153216C8E81}" srcOrd="0" destOrd="0" parTransId="{D6807ACC-3AF3-4E03-B149-DC70A698EE51}" sibTransId="{AEFF8FF3-1CF8-49F2-A7FB-9D5CC6E46D1E}"/>
    <dgm:cxn modelId="{887AA1AC-58B6-4E21-9CE1-7798772D9404}" type="presOf" srcId="{1229DA9A-BAD5-4C68-B02E-29FC65FE8C49}" destId="{788A887E-7B70-4A91-9AFB-6C3C8F22D98D}" srcOrd="1" destOrd="0" presId="urn:microsoft.com/office/officeart/2005/8/layout/vList4"/>
    <dgm:cxn modelId="{F67DD6F7-927A-47C9-8790-531352D0B1FA}" type="presOf" srcId="{55685994-3226-4B21-B1E3-A5F8722E144F}" destId="{96955A84-1852-438F-A656-C4118C38A9C6}" srcOrd="0" destOrd="6" presId="urn:microsoft.com/office/officeart/2005/8/layout/vList4"/>
    <dgm:cxn modelId="{CEB7EB00-4EBD-492C-8561-5586A47E9FB8}" srcId="{6B0031C5-5BB6-41F7-85D3-51EFDD6F4F93}" destId="{8EAB8251-684C-4FCB-B732-8469ABAE75F0}" srcOrd="1" destOrd="0" parTransId="{1D3AB979-3CEE-4F10-AE16-CF8F0B771537}" sibTransId="{94141340-ED6B-4659-8E32-17B089793EEF}"/>
    <dgm:cxn modelId="{AC203DFB-0179-498E-A212-3A2537471767}" srcId="{8EAB8251-684C-4FCB-B732-8469ABAE75F0}" destId="{7A28B96A-B72A-46EC-9FE2-108028C028F6}" srcOrd="1" destOrd="0" parTransId="{0FC0613E-1F32-4124-B6D7-70875961DBD9}" sibTransId="{5DA455EA-AE2F-48F5-B7EC-DDBAEC7A0BCB}"/>
    <dgm:cxn modelId="{4E7779EE-B213-4324-8B7C-C361E7AF7819}" srcId="{8EAB8251-684C-4FCB-B732-8469ABAE75F0}" destId="{132D8933-78F6-4F85-A3E5-D69369286265}" srcOrd="6" destOrd="0" parTransId="{2CA7CE6F-D0D6-4375-B176-0FC00D6F34BA}" sibTransId="{74746838-0442-4C39-B0A3-7E14DBDCC281}"/>
    <dgm:cxn modelId="{9AA16E0C-E641-472B-8BAC-207659C94752}" type="presOf" srcId="{55685994-3226-4B21-B1E3-A5F8722E144F}" destId="{434CB7C4-8AA8-43E3-872F-EA668DFD24DC}" srcOrd="1" destOrd="6" presId="urn:microsoft.com/office/officeart/2005/8/layout/vList4"/>
    <dgm:cxn modelId="{091A8D29-2EA4-4A08-80FE-C342FAFE4A95}" type="presOf" srcId="{3D74569D-9DEB-4068-821C-6A6C04079D49}" destId="{96955A84-1852-438F-A656-C4118C38A9C6}" srcOrd="0" destOrd="4" presId="urn:microsoft.com/office/officeart/2005/8/layout/vList4"/>
    <dgm:cxn modelId="{A436C1E9-002A-4239-91CF-283CECBFB9C5}" srcId="{6B0031C5-5BB6-41F7-85D3-51EFDD6F4F93}" destId="{1229DA9A-BAD5-4C68-B02E-29FC65FE8C49}" srcOrd="2" destOrd="0" parTransId="{DBA1B31B-7FCB-4BFF-AFCC-E93A3D55D421}" sibTransId="{53E75BE6-4DA8-48C3-8C3B-87D78099B55E}"/>
    <dgm:cxn modelId="{F8F95A81-0227-4496-A44E-861308BA6B9C}" srcId="{8EAB8251-684C-4FCB-B732-8469ABAE75F0}" destId="{FC26941F-11E1-49DB-A102-6F779E5CBD4C}" srcOrd="2" destOrd="0" parTransId="{A19B9A8A-F848-4D80-B207-D79C3ECAD48D}" sibTransId="{17E15639-C94D-4FB3-9C92-4DFC0D61FC5A}"/>
    <dgm:cxn modelId="{CF3ABA12-184C-49E8-B862-38395C174134}" type="presOf" srcId="{FC26941F-11E1-49DB-A102-6F779E5CBD4C}" destId="{96955A84-1852-438F-A656-C4118C38A9C6}" srcOrd="0" destOrd="3" presId="urn:microsoft.com/office/officeart/2005/8/layout/vList4"/>
    <dgm:cxn modelId="{9A6D31F0-D9E0-41D5-938E-C392878ACFA4}" type="presOf" srcId="{FC26941F-11E1-49DB-A102-6F779E5CBD4C}" destId="{434CB7C4-8AA8-43E3-872F-EA668DFD24DC}" srcOrd="1" destOrd="3" presId="urn:microsoft.com/office/officeart/2005/8/layout/vList4"/>
    <dgm:cxn modelId="{512F0D6E-7A9B-446B-A352-E95041B68D1F}" type="presOf" srcId="{6715475F-2D41-4F5E-B8E2-57BE8AB1EAF0}" destId="{17BD7A92-46EB-4405-9231-E780A5AE4040}" srcOrd="0" destOrd="2" presId="urn:microsoft.com/office/officeart/2005/8/layout/vList4"/>
    <dgm:cxn modelId="{2881DE47-549D-4808-87AD-804EC5966A43}" type="presOf" srcId="{773EE72B-DC35-4B2F-ABBD-A153216C8E81}" destId="{17BD7A92-46EB-4405-9231-E780A5AE4040}" srcOrd="0" destOrd="0" presId="urn:microsoft.com/office/officeart/2005/8/layout/vList4"/>
    <dgm:cxn modelId="{72D5667A-9803-47EE-82C2-52FF2138330C}" type="presOf" srcId="{132D8933-78F6-4F85-A3E5-D69369286265}" destId="{434CB7C4-8AA8-43E3-872F-EA668DFD24DC}" srcOrd="1" destOrd="7" presId="urn:microsoft.com/office/officeart/2005/8/layout/vList4"/>
    <dgm:cxn modelId="{6DBCB6AD-B478-4C32-8BC3-02024CC0E66B}" type="presOf" srcId="{0B48910B-00E2-4895-BA33-FFC1F8B9872F}" destId="{97556EA3-CC82-450B-AC5F-EDD169802514}" srcOrd="1" destOrd="1" presId="urn:microsoft.com/office/officeart/2005/8/layout/vList4"/>
    <dgm:cxn modelId="{DC4B29D1-06E5-479C-B4E5-8D2C2B319167}" type="presOf" srcId="{773EE72B-DC35-4B2F-ABBD-A153216C8E81}" destId="{97556EA3-CC82-450B-AC5F-EDD169802514}" srcOrd="1" destOrd="0" presId="urn:microsoft.com/office/officeart/2005/8/layout/vList4"/>
    <dgm:cxn modelId="{5EC71B52-C0D2-4779-9886-C94F0DC6E854}" type="presOf" srcId="{008A31AC-6987-4EC7-8CB3-74AB27885B82}" destId="{96955A84-1852-438F-A656-C4118C38A9C6}" srcOrd="0" destOrd="1" presId="urn:microsoft.com/office/officeart/2005/8/layout/vList4"/>
    <dgm:cxn modelId="{19AA45EE-3826-43A4-A3E1-74D38A70BBB1}" srcId="{8EAB8251-684C-4FCB-B732-8469ABAE75F0}" destId="{008A31AC-6987-4EC7-8CB3-74AB27885B82}" srcOrd="0" destOrd="0" parTransId="{FEC21187-AD72-45D0-A001-75E2B9854861}" sibTransId="{D3967AC8-ACB3-4311-97F7-59806306A8D7}"/>
    <dgm:cxn modelId="{3A9A4B67-A11F-4E01-B6DF-421925404469}" type="presOf" srcId="{0B48910B-00E2-4895-BA33-FFC1F8B9872F}" destId="{17BD7A92-46EB-4405-9231-E780A5AE4040}" srcOrd="0" destOrd="1" presId="urn:microsoft.com/office/officeart/2005/8/layout/vList4"/>
    <dgm:cxn modelId="{A4698D8B-6C83-400F-A7DD-13FF48579DAA}" type="presOf" srcId="{132D8933-78F6-4F85-A3E5-D69369286265}" destId="{96955A84-1852-438F-A656-C4118C38A9C6}" srcOrd="0" destOrd="7" presId="urn:microsoft.com/office/officeart/2005/8/layout/vList4"/>
    <dgm:cxn modelId="{B6EE6230-0BCA-408F-A49D-2DB054206DA3}" type="presOf" srcId="{8EAB8251-684C-4FCB-B732-8469ABAE75F0}" destId="{96955A84-1852-438F-A656-C4118C38A9C6}" srcOrd="0" destOrd="0" presId="urn:microsoft.com/office/officeart/2005/8/layout/vList4"/>
    <dgm:cxn modelId="{8ACAB65B-5ACA-4384-9C35-3481124F0C21}" srcId="{773EE72B-DC35-4B2F-ABBD-A153216C8E81}" destId="{0B48910B-00E2-4895-BA33-FFC1F8B9872F}" srcOrd="0" destOrd="0" parTransId="{32AFE1B2-B83B-47EB-B901-EFDC44079F1E}" sibTransId="{DA8FBBFC-B215-4172-B75C-100CBAFA64AE}"/>
    <dgm:cxn modelId="{C43E99F1-91A8-40FD-A7FD-FDA6C952C059}" srcId="{773EE72B-DC35-4B2F-ABBD-A153216C8E81}" destId="{6715475F-2D41-4F5E-B8E2-57BE8AB1EAF0}" srcOrd="1" destOrd="0" parTransId="{90FB8CEF-A951-4C04-82DB-6BA3D1E23DD7}" sibTransId="{1E689505-D446-4ADC-91CC-731C6F8E0AA6}"/>
    <dgm:cxn modelId="{56989DD8-56B3-48C5-A197-799C888E040B}" type="presOf" srcId="{1229DA9A-BAD5-4C68-B02E-29FC65FE8C49}" destId="{4056A3F8-5909-425F-AB6D-7FDE9066AA44}" srcOrd="0" destOrd="0" presId="urn:microsoft.com/office/officeart/2005/8/layout/vList4"/>
    <dgm:cxn modelId="{1FE8DC22-80CF-4961-A5EB-E3C275D208D8}" type="presOf" srcId="{C6E0A345-7E91-4521-8E87-78D64288D01F}" destId="{96955A84-1852-438F-A656-C4118C38A9C6}" srcOrd="0" destOrd="5" presId="urn:microsoft.com/office/officeart/2005/8/layout/vList4"/>
    <dgm:cxn modelId="{7D66ED3F-60FD-4A48-B1D0-0DADEB07576F}" type="presOf" srcId="{3D74569D-9DEB-4068-821C-6A6C04079D49}" destId="{434CB7C4-8AA8-43E3-872F-EA668DFD24DC}" srcOrd="1" destOrd="4" presId="urn:microsoft.com/office/officeart/2005/8/layout/vList4"/>
    <dgm:cxn modelId="{3108D0B4-8383-4160-B263-17C6EA37D07C}" type="presOf" srcId="{C6E0A345-7E91-4521-8E87-78D64288D01F}" destId="{434CB7C4-8AA8-43E3-872F-EA668DFD24DC}" srcOrd="1" destOrd="5" presId="urn:microsoft.com/office/officeart/2005/8/layout/vList4"/>
    <dgm:cxn modelId="{875FC630-0811-4EEE-97EA-8391190FE238}" type="presOf" srcId="{6715475F-2D41-4F5E-B8E2-57BE8AB1EAF0}" destId="{97556EA3-CC82-450B-AC5F-EDD169802514}" srcOrd="1" destOrd="2" presId="urn:microsoft.com/office/officeart/2005/8/layout/vList4"/>
    <dgm:cxn modelId="{843EC47B-BFAB-4AC3-A4BA-8415AA35C774}" type="presOf" srcId="{8EAB8251-684C-4FCB-B732-8469ABAE75F0}" destId="{434CB7C4-8AA8-43E3-872F-EA668DFD24DC}" srcOrd="1" destOrd="0" presId="urn:microsoft.com/office/officeart/2005/8/layout/vList4"/>
    <dgm:cxn modelId="{760536BD-FE02-4E38-917F-A8F185695581}" type="presParOf" srcId="{E38C2AA0-EF10-4CFF-AA46-02CE7A1F8009}" destId="{E40806F6-7451-44C6-9680-435EBB4CCC43}" srcOrd="0" destOrd="0" presId="urn:microsoft.com/office/officeart/2005/8/layout/vList4"/>
    <dgm:cxn modelId="{84D2FA51-6391-4BCE-AB24-85493D5936FF}" type="presParOf" srcId="{E40806F6-7451-44C6-9680-435EBB4CCC43}" destId="{17BD7A92-46EB-4405-9231-E780A5AE4040}" srcOrd="0" destOrd="0" presId="urn:microsoft.com/office/officeart/2005/8/layout/vList4"/>
    <dgm:cxn modelId="{473B93E3-26FD-4D88-9D9E-4EF5B04C8AB2}" type="presParOf" srcId="{E40806F6-7451-44C6-9680-435EBB4CCC43}" destId="{87772A0D-A23C-43DC-BFCD-A33288069932}" srcOrd="1" destOrd="0" presId="urn:microsoft.com/office/officeart/2005/8/layout/vList4"/>
    <dgm:cxn modelId="{F9CF14F2-CBF0-421E-9FAA-05555C067620}" type="presParOf" srcId="{E40806F6-7451-44C6-9680-435EBB4CCC43}" destId="{97556EA3-CC82-450B-AC5F-EDD169802514}" srcOrd="2" destOrd="0" presId="urn:microsoft.com/office/officeart/2005/8/layout/vList4"/>
    <dgm:cxn modelId="{7EC71319-B04B-49EE-ACFE-D02DA0E88FF0}" type="presParOf" srcId="{E38C2AA0-EF10-4CFF-AA46-02CE7A1F8009}" destId="{2AFC3D3C-2AA0-4517-B695-D07AACDA42CB}" srcOrd="1" destOrd="0" presId="urn:microsoft.com/office/officeart/2005/8/layout/vList4"/>
    <dgm:cxn modelId="{6408110B-7204-4A66-AABA-7239963876B4}" type="presParOf" srcId="{E38C2AA0-EF10-4CFF-AA46-02CE7A1F8009}" destId="{A8861A2E-5DE0-4FEF-AE1F-213F2DB8186C}" srcOrd="2" destOrd="0" presId="urn:microsoft.com/office/officeart/2005/8/layout/vList4"/>
    <dgm:cxn modelId="{6B785917-C4B2-401C-B69C-507D830200B5}" type="presParOf" srcId="{A8861A2E-5DE0-4FEF-AE1F-213F2DB8186C}" destId="{96955A84-1852-438F-A656-C4118C38A9C6}" srcOrd="0" destOrd="0" presId="urn:microsoft.com/office/officeart/2005/8/layout/vList4"/>
    <dgm:cxn modelId="{532645C5-5BEF-4219-A547-87D6861137DE}" type="presParOf" srcId="{A8861A2E-5DE0-4FEF-AE1F-213F2DB8186C}" destId="{B3020A2A-EDE2-442E-B9F5-6C1680B4AC01}" srcOrd="1" destOrd="0" presId="urn:microsoft.com/office/officeart/2005/8/layout/vList4"/>
    <dgm:cxn modelId="{650B2986-8833-4A0A-82EA-7E312C69D4C2}" type="presParOf" srcId="{A8861A2E-5DE0-4FEF-AE1F-213F2DB8186C}" destId="{434CB7C4-8AA8-43E3-872F-EA668DFD24DC}" srcOrd="2" destOrd="0" presId="urn:microsoft.com/office/officeart/2005/8/layout/vList4"/>
    <dgm:cxn modelId="{133C6785-5D46-4679-8CAA-063FF9BAE828}" type="presParOf" srcId="{E38C2AA0-EF10-4CFF-AA46-02CE7A1F8009}" destId="{9597D668-EE35-41D2-98CB-5A5E4FC0993A}" srcOrd="3" destOrd="0" presId="urn:microsoft.com/office/officeart/2005/8/layout/vList4"/>
    <dgm:cxn modelId="{E297A18B-F424-4B2A-AE23-72EC33A462FA}" type="presParOf" srcId="{E38C2AA0-EF10-4CFF-AA46-02CE7A1F8009}" destId="{36ECEFD3-291D-4B93-A84D-897069316C10}" srcOrd="4" destOrd="0" presId="urn:microsoft.com/office/officeart/2005/8/layout/vList4"/>
    <dgm:cxn modelId="{A7A542DB-DD3B-4425-93DE-45F68E5261F3}" type="presParOf" srcId="{36ECEFD3-291D-4B93-A84D-897069316C10}" destId="{4056A3F8-5909-425F-AB6D-7FDE9066AA44}" srcOrd="0" destOrd="0" presId="urn:microsoft.com/office/officeart/2005/8/layout/vList4"/>
    <dgm:cxn modelId="{6C4FD1D3-215E-4F90-973E-5097E1C4EBFC}" type="presParOf" srcId="{36ECEFD3-291D-4B93-A84D-897069316C10}" destId="{59A46A6C-FBE3-45EA-B7A7-99FE66F7FA9B}" srcOrd="1" destOrd="0" presId="urn:microsoft.com/office/officeart/2005/8/layout/vList4"/>
    <dgm:cxn modelId="{9980F23B-9EF3-48E2-9D24-D337A6374918}" type="presParOf" srcId="{36ECEFD3-291D-4B93-A84D-897069316C10}" destId="{788A887E-7B70-4A91-9AFB-6C3C8F22D98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B526B-2388-4E25-954A-D115459735A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4266C-33A8-43D8-A82C-817498073D0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ВРЕМЯ –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</a:rPr>
            <a:t>фундаментальное понятие человеческого мышления, отображающее изменчивость мира, процессуальный характер его существования, наличие в мире не только «вещей» (  объектов), но и событий </a:t>
          </a:r>
          <a:r>
            <a:rPr lang="ru-RU" sz="1800" dirty="0" smtClean="0">
              <a:solidFill>
                <a:schemeClr val="tx1"/>
              </a:solidFill>
            </a:rPr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608D1F09-DBD9-4CB0-9E3A-3051B37B4E2F}" type="parTrans" cxnId="{FC781328-0DA4-4B79-BF03-1129D2BC8E43}">
      <dgm:prSet/>
      <dgm:spPr/>
      <dgm:t>
        <a:bodyPr/>
        <a:lstStyle/>
        <a:p>
          <a:endParaRPr lang="ru-RU"/>
        </a:p>
      </dgm:t>
    </dgm:pt>
    <dgm:pt modelId="{2CFB7E29-5DBA-4BA1-A374-F1A2C095B432}" type="sibTrans" cxnId="{FC781328-0DA4-4B79-BF03-1129D2BC8E43}">
      <dgm:prSet/>
      <dgm:spPr/>
      <dgm:t>
        <a:bodyPr/>
        <a:lstStyle/>
        <a:p>
          <a:endParaRPr lang="ru-RU"/>
        </a:p>
      </dgm:t>
    </dgm:pt>
    <dgm:pt modelId="{0C8ECA00-5114-4D2D-A3CA-AB6E2C95461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ЭПОХА</a:t>
          </a:r>
          <a:r>
            <a:rPr lang="ru-RU" sz="1800" dirty="0" smtClean="0"/>
            <a:t> –</a:t>
          </a:r>
        </a:p>
        <a:p>
          <a:pPr algn="just"/>
          <a:r>
            <a:rPr lang="ru-RU" sz="1800" dirty="0" smtClean="0"/>
            <a:t>продолжительный период времени, характеризующийся значительными событиями, явлениями,  процессами в природе, обществе, науке, искусстве, определяющими его своеобразие  </a:t>
          </a:r>
          <a:endParaRPr lang="ru-RU" sz="1800" dirty="0"/>
        </a:p>
      </dgm:t>
    </dgm:pt>
    <dgm:pt modelId="{E96B66D6-4649-4637-AFA7-BFE9469D0D02}" type="parTrans" cxnId="{B222D33C-76C7-4A43-B77F-824684E4C499}">
      <dgm:prSet/>
      <dgm:spPr/>
      <dgm:t>
        <a:bodyPr/>
        <a:lstStyle/>
        <a:p>
          <a:endParaRPr lang="ru-RU"/>
        </a:p>
      </dgm:t>
    </dgm:pt>
    <dgm:pt modelId="{7974A385-CC01-48C4-8940-5BE861025B17}" type="sibTrans" cxnId="{B222D33C-76C7-4A43-B77F-824684E4C499}">
      <dgm:prSet/>
      <dgm:spPr/>
      <dgm:t>
        <a:bodyPr/>
        <a:lstStyle/>
        <a:p>
          <a:endParaRPr lang="ru-RU"/>
        </a:p>
      </dgm:t>
    </dgm:pt>
    <dgm:pt modelId="{BB72EE87-A941-4A76-8ED2-EBFC038CC08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ПЕРЕМЕНЫ – </a:t>
          </a:r>
        </a:p>
        <a:p>
          <a:pPr algn="just"/>
          <a:r>
            <a:rPr lang="ru-RU" sz="1800" dirty="0" smtClean="0"/>
            <a:t>изменения, поворот к чему-либо новому, то, что стало иным</a:t>
          </a:r>
          <a:endParaRPr lang="ru-RU" sz="1800" dirty="0"/>
        </a:p>
      </dgm:t>
    </dgm:pt>
    <dgm:pt modelId="{561FD177-D2C2-4D4C-88FA-A49B23D73058}" type="parTrans" cxnId="{D2AE532B-BD62-42DB-95D7-3FC361CA00F0}">
      <dgm:prSet/>
      <dgm:spPr/>
      <dgm:t>
        <a:bodyPr/>
        <a:lstStyle/>
        <a:p>
          <a:endParaRPr lang="ru-RU"/>
        </a:p>
      </dgm:t>
    </dgm:pt>
    <dgm:pt modelId="{A8488A46-0255-4B65-8863-26CD4570ACEB}" type="sibTrans" cxnId="{D2AE532B-BD62-42DB-95D7-3FC361CA00F0}">
      <dgm:prSet/>
      <dgm:spPr/>
      <dgm:t>
        <a:bodyPr/>
        <a:lstStyle/>
        <a:p>
          <a:endParaRPr lang="ru-RU"/>
        </a:p>
      </dgm:t>
    </dgm:pt>
    <dgm:pt modelId="{1727BA6A-793A-47ED-AB23-A7469F44907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МИРОВОЗЗРЕНИЕ</a:t>
          </a:r>
          <a:r>
            <a:rPr lang="ru-RU" sz="1800" dirty="0" smtClean="0"/>
            <a:t> </a:t>
          </a:r>
          <a:r>
            <a:rPr lang="ru-RU" sz="1600" dirty="0" smtClean="0"/>
            <a:t>–</a:t>
          </a:r>
        </a:p>
        <a:p>
          <a:pPr algn="just"/>
          <a:r>
            <a:rPr lang="ru-RU" sz="1600" dirty="0" smtClean="0"/>
            <a:t>система взглядов на мир и место человека в этом мире,  во многом определяющая отношение человека к этому миру, другим людям, себе самому </a:t>
          </a:r>
        </a:p>
        <a:p>
          <a:pPr algn="ctr"/>
          <a:endParaRPr lang="ru-RU" sz="1800" dirty="0"/>
        </a:p>
      </dgm:t>
    </dgm:pt>
    <dgm:pt modelId="{4416170B-614C-4322-9216-63789842E75E}" type="parTrans" cxnId="{BFAFCEEE-EE75-48C1-95F2-B7AD3DA14F76}">
      <dgm:prSet/>
      <dgm:spPr/>
      <dgm:t>
        <a:bodyPr/>
        <a:lstStyle/>
        <a:p>
          <a:endParaRPr lang="ru-RU"/>
        </a:p>
      </dgm:t>
    </dgm:pt>
    <dgm:pt modelId="{BCD1D154-9B08-4A69-982E-CFB36E0B70FC}" type="sibTrans" cxnId="{BFAFCEEE-EE75-48C1-95F2-B7AD3DA14F76}">
      <dgm:prSet/>
      <dgm:spPr/>
      <dgm:t>
        <a:bodyPr/>
        <a:lstStyle/>
        <a:p>
          <a:endParaRPr lang="ru-RU"/>
        </a:p>
      </dgm:t>
    </dgm:pt>
    <dgm:pt modelId="{9229F671-2D58-4518-A8F5-63B5B95460D7}" type="pres">
      <dgm:prSet presAssocID="{5E8B526B-2388-4E25-954A-D115459735A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2F397-0A2B-4522-8263-63720AB48A7A}" type="pres">
      <dgm:prSet presAssocID="{5E8B526B-2388-4E25-954A-D115459735AA}" presName="diamond" presStyleLbl="bgShp" presStyleIdx="0" presStyleCnt="1" custLinFactNeighborX="1195" custLinFactNeighborY="1433"/>
      <dgm:spPr/>
    </dgm:pt>
    <dgm:pt modelId="{03776F8E-0E38-4CCF-9D6B-AEED6AB374B8}" type="pres">
      <dgm:prSet presAssocID="{5E8B526B-2388-4E25-954A-D115459735AA}" presName="quad1" presStyleLbl="node1" presStyleIdx="0" presStyleCnt="4" custScaleX="167639" custScaleY="122862" custLinFactNeighborX="-69222" custLinFactNeighborY="-110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87695-F369-498F-821C-F3E92FDCB8F9}" type="pres">
      <dgm:prSet presAssocID="{5E8B526B-2388-4E25-954A-D115459735AA}" presName="quad2" presStyleLbl="node1" presStyleIdx="1" presStyleCnt="4" custScaleX="181742" custScaleY="124624" custLinFactNeighborX="50976" custLinFactNeighborY="-6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33319-3D11-4FD2-8828-57814E4D6016}" type="pres">
      <dgm:prSet presAssocID="{5E8B526B-2388-4E25-954A-D115459735AA}" presName="quad3" presStyleLbl="node1" presStyleIdx="2" presStyleCnt="4" custScaleX="179881" custScaleY="96275" custLinFactNeighborX="-59421" custLinFactNeighborY="3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18C7A-69A5-47C4-8621-B4FF35BE1FF8}" type="pres">
      <dgm:prSet presAssocID="{5E8B526B-2388-4E25-954A-D115459735AA}" presName="quad4" presStyleLbl="node1" presStyleIdx="3" presStyleCnt="4" custScaleX="208960" custScaleY="88800" custLinFactNeighborX="52361" custLinFactNeighborY="34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E532B-BD62-42DB-95D7-3FC361CA00F0}" srcId="{5E8B526B-2388-4E25-954A-D115459735AA}" destId="{BB72EE87-A941-4A76-8ED2-EBFC038CC08D}" srcOrd="2" destOrd="0" parTransId="{561FD177-D2C2-4D4C-88FA-A49B23D73058}" sibTransId="{A8488A46-0255-4B65-8863-26CD4570ACEB}"/>
    <dgm:cxn modelId="{08638FAE-0EA5-4745-8E2E-9EE7AB48F48E}" type="presOf" srcId="{2BE4266C-33A8-43D8-A82C-817498073D00}" destId="{03776F8E-0E38-4CCF-9D6B-AEED6AB374B8}" srcOrd="0" destOrd="0" presId="urn:microsoft.com/office/officeart/2005/8/layout/matrix3"/>
    <dgm:cxn modelId="{BFAFCEEE-EE75-48C1-95F2-B7AD3DA14F76}" srcId="{5E8B526B-2388-4E25-954A-D115459735AA}" destId="{1727BA6A-793A-47ED-AB23-A7469F44907E}" srcOrd="3" destOrd="0" parTransId="{4416170B-614C-4322-9216-63789842E75E}" sibTransId="{BCD1D154-9B08-4A69-982E-CFB36E0B70FC}"/>
    <dgm:cxn modelId="{FC781328-0DA4-4B79-BF03-1129D2BC8E43}" srcId="{5E8B526B-2388-4E25-954A-D115459735AA}" destId="{2BE4266C-33A8-43D8-A82C-817498073D00}" srcOrd="0" destOrd="0" parTransId="{608D1F09-DBD9-4CB0-9E3A-3051B37B4E2F}" sibTransId="{2CFB7E29-5DBA-4BA1-A374-F1A2C095B432}"/>
    <dgm:cxn modelId="{57D1A260-4D72-4D79-B98D-0C9EAD5C40D4}" type="presOf" srcId="{0C8ECA00-5114-4D2D-A3CA-AB6E2C95461C}" destId="{7A087695-F369-498F-821C-F3E92FDCB8F9}" srcOrd="0" destOrd="0" presId="urn:microsoft.com/office/officeart/2005/8/layout/matrix3"/>
    <dgm:cxn modelId="{94E3F6F2-0AC9-4A6F-8C3E-AF59D652661A}" type="presOf" srcId="{5E8B526B-2388-4E25-954A-D115459735AA}" destId="{9229F671-2D58-4518-A8F5-63B5B95460D7}" srcOrd="0" destOrd="0" presId="urn:microsoft.com/office/officeart/2005/8/layout/matrix3"/>
    <dgm:cxn modelId="{B222D33C-76C7-4A43-B77F-824684E4C499}" srcId="{5E8B526B-2388-4E25-954A-D115459735AA}" destId="{0C8ECA00-5114-4D2D-A3CA-AB6E2C95461C}" srcOrd="1" destOrd="0" parTransId="{E96B66D6-4649-4637-AFA7-BFE9469D0D02}" sibTransId="{7974A385-CC01-48C4-8940-5BE861025B17}"/>
    <dgm:cxn modelId="{621ED210-7488-4917-B4E8-A42A85DD6CC3}" type="presOf" srcId="{BB72EE87-A941-4A76-8ED2-EBFC038CC08D}" destId="{AD833319-3D11-4FD2-8828-57814E4D6016}" srcOrd="0" destOrd="0" presId="urn:microsoft.com/office/officeart/2005/8/layout/matrix3"/>
    <dgm:cxn modelId="{763A5C46-7046-4407-8F19-72BE992DA06B}" type="presOf" srcId="{1727BA6A-793A-47ED-AB23-A7469F44907E}" destId="{BB018C7A-69A5-47C4-8621-B4FF35BE1FF8}" srcOrd="0" destOrd="0" presId="urn:microsoft.com/office/officeart/2005/8/layout/matrix3"/>
    <dgm:cxn modelId="{288810A3-9094-416B-9A6A-8C354AA2D12D}" type="presParOf" srcId="{9229F671-2D58-4518-A8F5-63B5B95460D7}" destId="{8FE2F397-0A2B-4522-8263-63720AB48A7A}" srcOrd="0" destOrd="0" presId="urn:microsoft.com/office/officeart/2005/8/layout/matrix3"/>
    <dgm:cxn modelId="{C42C0263-E215-4B92-A713-7BEC5E609AF7}" type="presParOf" srcId="{9229F671-2D58-4518-A8F5-63B5B95460D7}" destId="{03776F8E-0E38-4CCF-9D6B-AEED6AB374B8}" srcOrd="1" destOrd="0" presId="urn:microsoft.com/office/officeart/2005/8/layout/matrix3"/>
    <dgm:cxn modelId="{485A05B3-7114-40E5-B7CC-E3320B1E3788}" type="presParOf" srcId="{9229F671-2D58-4518-A8F5-63B5B95460D7}" destId="{7A087695-F369-498F-821C-F3E92FDCB8F9}" srcOrd="2" destOrd="0" presId="urn:microsoft.com/office/officeart/2005/8/layout/matrix3"/>
    <dgm:cxn modelId="{B74A447D-CFE3-400D-BEAD-7D9A3DFC91C1}" type="presParOf" srcId="{9229F671-2D58-4518-A8F5-63B5B95460D7}" destId="{AD833319-3D11-4FD2-8828-57814E4D6016}" srcOrd="3" destOrd="0" presId="urn:microsoft.com/office/officeart/2005/8/layout/matrix3"/>
    <dgm:cxn modelId="{7664E784-9DDE-4DFC-9C45-7FFD735B8DAF}" type="presParOf" srcId="{9229F671-2D58-4518-A8F5-63B5B95460D7}" destId="{BB018C7A-69A5-47C4-8621-B4FF35BE1FF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C5FFA8-3C31-4C97-8B0E-EA3432C8C2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BC5AEF-47B4-4CFF-A659-3331104488E7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C634D82-F5DA-4633-901D-BDBC4F81E25B}" type="parTrans" cxnId="{742D051E-3BF0-4FDB-AFE4-5B6912377829}">
      <dgm:prSet/>
      <dgm:spPr/>
      <dgm:t>
        <a:bodyPr/>
        <a:lstStyle/>
        <a:p>
          <a:endParaRPr lang="ru-RU"/>
        </a:p>
      </dgm:t>
    </dgm:pt>
    <dgm:pt modelId="{9DDD2B0E-F4D5-4E03-80EE-3B098D2562A1}" type="sibTrans" cxnId="{742D051E-3BF0-4FDB-AFE4-5B6912377829}">
      <dgm:prSet/>
      <dgm:spPr/>
      <dgm:t>
        <a:bodyPr/>
        <a:lstStyle/>
        <a:p>
          <a:endParaRPr lang="ru-RU"/>
        </a:p>
      </dgm:t>
    </dgm:pt>
    <dgm:pt modelId="{5CCA99AA-5A3E-4FA7-8D4C-62EBAB8EE569}">
      <dgm:prSet phldrT="[Текст]" custT="1"/>
      <dgm:spPr/>
      <dgm:t>
        <a:bodyPr/>
        <a:lstStyle/>
        <a:p>
          <a:r>
            <a:rPr lang="ru-RU" sz="2000" dirty="0" smtClean="0"/>
            <a:t>Внутренние и внешние перемены в жизни человека, их причины и последствия. Взросление, становление, старение человека.</a:t>
          </a:r>
          <a:endParaRPr lang="ru-RU" sz="2000" dirty="0"/>
        </a:p>
      </dgm:t>
    </dgm:pt>
    <dgm:pt modelId="{1AA7B580-6A6D-48FF-91D0-68820BB1D8BA}" type="parTrans" cxnId="{E3AD42C2-D904-47EF-931C-8CBDAEC41F89}">
      <dgm:prSet/>
      <dgm:spPr/>
      <dgm:t>
        <a:bodyPr/>
        <a:lstStyle/>
        <a:p>
          <a:endParaRPr lang="ru-RU"/>
        </a:p>
      </dgm:t>
    </dgm:pt>
    <dgm:pt modelId="{384C479D-5AB4-461F-BE2B-E2314700A183}" type="sibTrans" cxnId="{E3AD42C2-D904-47EF-931C-8CBDAEC41F89}">
      <dgm:prSet/>
      <dgm:spPr/>
      <dgm:t>
        <a:bodyPr/>
        <a:lstStyle/>
        <a:p>
          <a:endParaRPr lang="ru-RU"/>
        </a:p>
      </dgm:t>
    </dgm:pt>
    <dgm:pt modelId="{FEB93138-A51A-4371-B897-5BA1756F644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21FE795-CA18-4916-84DA-2C6F9E07F63C}" type="parTrans" cxnId="{0111C9B5-0F87-4CB3-818A-9F5D6426FC50}">
      <dgm:prSet/>
      <dgm:spPr/>
      <dgm:t>
        <a:bodyPr/>
        <a:lstStyle/>
        <a:p>
          <a:endParaRPr lang="ru-RU"/>
        </a:p>
      </dgm:t>
    </dgm:pt>
    <dgm:pt modelId="{2FA9E6E1-C49F-4DC4-817B-2D5B910FD5CD}" type="sibTrans" cxnId="{0111C9B5-0F87-4CB3-818A-9F5D6426FC50}">
      <dgm:prSet/>
      <dgm:spPr/>
      <dgm:t>
        <a:bodyPr/>
        <a:lstStyle/>
        <a:p>
          <a:endParaRPr lang="ru-RU"/>
        </a:p>
      </dgm:t>
    </dgm:pt>
    <dgm:pt modelId="{7CD8096C-C3A8-4CA1-A61D-97E679E787DD}">
      <dgm:prSet phldrT="[Текст]" custT="1"/>
      <dgm:spPr/>
      <dgm:t>
        <a:bodyPr/>
        <a:lstStyle/>
        <a:p>
          <a:r>
            <a:rPr lang="ru-RU" sz="2000" dirty="0" smtClean="0"/>
            <a:t>Человек в эпоху перемен. Боязнь перемен, стремление к переменам. Поведение человека во время душевных, социальных и политических изменений, нравственный выбор.</a:t>
          </a:r>
          <a:endParaRPr lang="ru-RU" sz="2000" dirty="0"/>
        </a:p>
      </dgm:t>
    </dgm:pt>
    <dgm:pt modelId="{DFA7F6C2-AA32-4F4C-A71D-3AFB0E5A3213}" type="parTrans" cxnId="{4D9A9DF8-72CD-4F63-B409-EDC21CADED6C}">
      <dgm:prSet/>
      <dgm:spPr/>
      <dgm:t>
        <a:bodyPr/>
        <a:lstStyle/>
        <a:p>
          <a:endParaRPr lang="ru-RU"/>
        </a:p>
      </dgm:t>
    </dgm:pt>
    <dgm:pt modelId="{BB800D41-4F44-43FC-923C-22801D0D2EA6}" type="sibTrans" cxnId="{4D9A9DF8-72CD-4F63-B409-EDC21CADED6C}">
      <dgm:prSet/>
      <dgm:spPr/>
      <dgm:t>
        <a:bodyPr/>
        <a:lstStyle/>
        <a:p>
          <a:endParaRPr lang="ru-RU"/>
        </a:p>
      </dgm:t>
    </dgm:pt>
    <dgm:pt modelId="{ED39FBD9-7E8E-4E6A-A025-B05E06159CF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7B3AEA8C-2EB9-4C60-A876-D9EB6AFD156C}" type="parTrans" cxnId="{7E8DEF19-E1EA-4A44-8F1D-985278887B3B}">
      <dgm:prSet/>
      <dgm:spPr/>
      <dgm:t>
        <a:bodyPr/>
        <a:lstStyle/>
        <a:p>
          <a:endParaRPr lang="ru-RU"/>
        </a:p>
      </dgm:t>
    </dgm:pt>
    <dgm:pt modelId="{F7A0EA34-EA00-48A2-9521-AB6E309CEAB8}" type="sibTrans" cxnId="{7E8DEF19-E1EA-4A44-8F1D-985278887B3B}">
      <dgm:prSet/>
      <dgm:spPr/>
      <dgm:t>
        <a:bodyPr/>
        <a:lstStyle/>
        <a:p>
          <a:endParaRPr lang="ru-RU"/>
        </a:p>
      </dgm:t>
    </dgm:pt>
    <dgm:pt modelId="{FDAFC9C0-567F-41BA-ACD3-85C34DCAD8E4}">
      <dgm:prSet phldrT="[Текст]" custT="1"/>
      <dgm:spPr/>
      <dgm:t>
        <a:bodyPr/>
        <a:lstStyle/>
        <a:p>
          <a:r>
            <a:rPr lang="ru-RU" sz="2000" dirty="0" smtClean="0"/>
            <a:t>Искусство и наука как отражение культурных перемен. Влияние культурных, исторических, политических перемен на искусство, науку.</a:t>
          </a:r>
          <a:endParaRPr lang="ru-RU" sz="2000" dirty="0"/>
        </a:p>
      </dgm:t>
    </dgm:pt>
    <dgm:pt modelId="{5A26DFD1-A4A5-481D-ACAA-AEE46FDFB7CA}" type="parTrans" cxnId="{6781F41C-E0CE-4FFD-99D7-B567D927E866}">
      <dgm:prSet/>
      <dgm:spPr/>
      <dgm:t>
        <a:bodyPr/>
        <a:lstStyle/>
        <a:p>
          <a:endParaRPr lang="ru-RU"/>
        </a:p>
      </dgm:t>
    </dgm:pt>
    <dgm:pt modelId="{5E6CA397-57CC-433E-BFFD-8EB8C26559EB}" type="sibTrans" cxnId="{6781F41C-E0CE-4FFD-99D7-B567D927E866}">
      <dgm:prSet/>
      <dgm:spPr/>
      <dgm:t>
        <a:bodyPr/>
        <a:lstStyle/>
        <a:p>
          <a:endParaRPr lang="ru-RU"/>
        </a:p>
      </dgm:t>
    </dgm:pt>
    <dgm:pt modelId="{B4454CA6-6FD7-4640-A737-FD2DB3C2F2AA}" type="pres">
      <dgm:prSet presAssocID="{26C5FFA8-3C31-4C97-8B0E-EA3432C8C2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2458C-FC26-42C8-A0FB-FE08D83C53BC}" type="pres">
      <dgm:prSet presAssocID="{91BC5AEF-47B4-4CFF-A659-3331104488E7}" presName="composite" presStyleCnt="0"/>
      <dgm:spPr/>
    </dgm:pt>
    <dgm:pt modelId="{C649FDC9-9C25-42CD-9197-1DCE625F8EB3}" type="pres">
      <dgm:prSet presAssocID="{91BC5AEF-47B4-4CFF-A659-3331104488E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1D6D8-520C-41D8-8833-830F38B3A00D}" type="pres">
      <dgm:prSet presAssocID="{91BC5AEF-47B4-4CFF-A659-3331104488E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2F111E-C3BE-40DF-ABAB-252148808166}" type="pres">
      <dgm:prSet presAssocID="{9DDD2B0E-F4D5-4E03-80EE-3B098D2562A1}" presName="sp" presStyleCnt="0"/>
      <dgm:spPr/>
    </dgm:pt>
    <dgm:pt modelId="{4CFCA8C4-8422-42C1-B909-79DFE9073F2A}" type="pres">
      <dgm:prSet presAssocID="{FEB93138-A51A-4371-B897-5BA1756F6445}" presName="composite" presStyleCnt="0"/>
      <dgm:spPr/>
    </dgm:pt>
    <dgm:pt modelId="{240DEC23-BA62-4B0E-8223-B6DC6066C0A4}" type="pres">
      <dgm:prSet presAssocID="{FEB93138-A51A-4371-B897-5BA1756F644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BB240-4E92-4BCE-A9EE-910B926CC013}" type="pres">
      <dgm:prSet presAssocID="{FEB93138-A51A-4371-B897-5BA1756F64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B0984-80C0-47E6-97B3-B740A247D695}" type="pres">
      <dgm:prSet presAssocID="{2FA9E6E1-C49F-4DC4-817B-2D5B910FD5CD}" presName="sp" presStyleCnt="0"/>
      <dgm:spPr/>
    </dgm:pt>
    <dgm:pt modelId="{83B38A37-D1A4-4349-8342-DD13D1CD3150}" type="pres">
      <dgm:prSet presAssocID="{ED39FBD9-7E8E-4E6A-A025-B05E06159CF9}" presName="composite" presStyleCnt="0"/>
      <dgm:spPr/>
    </dgm:pt>
    <dgm:pt modelId="{3DD22334-D129-4800-8398-AC1924FC2299}" type="pres">
      <dgm:prSet presAssocID="{ED39FBD9-7E8E-4E6A-A025-B05E06159CF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18E56-349D-4EF2-86BF-0BAAC94A1B6F}" type="pres">
      <dgm:prSet presAssocID="{ED39FBD9-7E8E-4E6A-A025-B05E06159CF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ED3FD5-6DC7-4835-A3DD-3CA601EA1CAC}" type="presOf" srcId="{ED39FBD9-7E8E-4E6A-A025-B05E06159CF9}" destId="{3DD22334-D129-4800-8398-AC1924FC2299}" srcOrd="0" destOrd="0" presId="urn:microsoft.com/office/officeart/2005/8/layout/chevron2"/>
    <dgm:cxn modelId="{742D051E-3BF0-4FDB-AFE4-5B6912377829}" srcId="{26C5FFA8-3C31-4C97-8B0E-EA3432C8C278}" destId="{91BC5AEF-47B4-4CFF-A659-3331104488E7}" srcOrd="0" destOrd="0" parTransId="{FC634D82-F5DA-4633-901D-BDBC4F81E25B}" sibTransId="{9DDD2B0E-F4D5-4E03-80EE-3B098D2562A1}"/>
    <dgm:cxn modelId="{7E8DEF19-E1EA-4A44-8F1D-985278887B3B}" srcId="{26C5FFA8-3C31-4C97-8B0E-EA3432C8C278}" destId="{ED39FBD9-7E8E-4E6A-A025-B05E06159CF9}" srcOrd="2" destOrd="0" parTransId="{7B3AEA8C-2EB9-4C60-A876-D9EB6AFD156C}" sibTransId="{F7A0EA34-EA00-48A2-9521-AB6E309CEAB8}"/>
    <dgm:cxn modelId="{6781F41C-E0CE-4FFD-99D7-B567D927E866}" srcId="{ED39FBD9-7E8E-4E6A-A025-B05E06159CF9}" destId="{FDAFC9C0-567F-41BA-ACD3-85C34DCAD8E4}" srcOrd="0" destOrd="0" parTransId="{5A26DFD1-A4A5-481D-ACAA-AEE46FDFB7CA}" sibTransId="{5E6CA397-57CC-433E-BFFD-8EB8C26559EB}"/>
    <dgm:cxn modelId="{0111C9B5-0F87-4CB3-818A-9F5D6426FC50}" srcId="{26C5FFA8-3C31-4C97-8B0E-EA3432C8C278}" destId="{FEB93138-A51A-4371-B897-5BA1756F6445}" srcOrd="1" destOrd="0" parTransId="{A21FE795-CA18-4916-84DA-2C6F9E07F63C}" sibTransId="{2FA9E6E1-C49F-4DC4-817B-2D5B910FD5CD}"/>
    <dgm:cxn modelId="{E3AD42C2-D904-47EF-931C-8CBDAEC41F89}" srcId="{91BC5AEF-47B4-4CFF-A659-3331104488E7}" destId="{5CCA99AA-5A3E-4FA7-8D4C-62EBAB8EE569}" srcOrd="0" destOrd="0" parTransId="{1AA7B580-6A6D-48FF-91D0-68820BB1D8BA}" sibTransId="{384C479D-5AB4-461F-BE2B-E2314700A183}"/>
    <dgm:cxn modelId="{942EA187-F5E9-411D-91F8-76942BC31FE8}" type="presOf" srcId="{91BC5AEF-47B4-4CFF-A659-3331104488E7}" destId="{C649FDC9-9C25-42CD-9197-1DCE625F8EB3}" srcOrd="0" destOrd="0" presId="urn:microsoft.com/office/officeart/2005/8/layout/chevron2"/>
    <dgm:cxn modelId="{22343008-75AE-4680-8F7F-81A3FA98274A}" type="presOf" srcId="{FDAFC9C0-567F-41BA-ACD3-85C34DCAD8E4}" destId="{26418E56-349D-4EF2-86BF-0BAAC94A1B6F}" srcOrd="0" destOrd="0" presId="urn:microsoft.com/office/officeart/2005/8/layout/chevron2"/>
    <dgm:cxn modelId="{4D9A9DF8-72CD-4F63-B409-EDC21CADED6C}" srcId="{FEB93138-A51A-4371-B897-5BA1756F6445}" destId="{7CD8096C-C3A8-4CA1-A61D-97E679E787DD}" srcOrd="0" destOrd="0" parTransId="{DFA7F6C2-AA32-4F4C-A71D-3AFB0E5A3213}" sibTransId="{BB800D41-4F44-43FC-923C-22801D0D2EA6}"/>
    <dgm:cxn modelId="{7A4A3D91-35F8-4E5F-97B4-22BA55C86E57}" type="presOf" srcId="{FEB93138-A51A-4371-B897-5BA1756F6445}" destId="{240DEC23-BA62-4B0E-8223-B6DC6066C0A4}" srcOrd="0" destOrd="0" presId="urn:microsoft.com/office/officeart/2005/8/layout/chevron2"/>
    <dgm:cxn modelId="{CF9C1270-EADF-407D-8C20-DF9911B8C1FF}" type="presOf" srcId="{7CD8096C-C3A8-4CA1-A61D-97E679E787DD}" destId="{F99BB240-4E92-4BCE-A9EE-910B926CC013}" srcOrd="0" destOrd="0" presId="urn:microsoft.com/office/officeart/2005/8/layout/chevron2"/>
    <dgm:cxn modelId="{25C79FEF-18AD-47A0-8B1E-EB2232CD0E40}" type="presOf" srcId="{5CCA99AA-5A3E-4FA7-8D4C-62EBAB8EE569}" destId="{8BA1D6D8-520C-41D8-8833-830F38B3A00D}" srcOrd="0" destOrd="0" presId="urn:microsoft.com/office/officeart/2005/8/layout/chevron2"/>
    <dgm:cxn modelId="{8E2B662C-5A5B-4D94-A9A5-08944F384435}" type="presOf" srcId="{26C5FFA8-3C31-4C97-8B0E-EA3432C8C278}" destId="{B4454CA6-6FD7-4640-A737-FD2DB3C2F2AA}" srcOrd="0" destOrd="0" presId="urn:microsoft.com/office/officeart/2005/8/layout/chevron2"/>
    <dgm:cxn modelId="{417E4C73-170F-4701-83D9-767C67665E53}" type="presParOf" srcId="{B4454CA6-6FD7-4640-A737-FD2DB3C2F2AA}" destId="{1952458C-FC26-42C8-A0FB-FE08D83C53BC}" srcOrd="0" destOrd="0" presId="urn:microsoft.com/office/officeart/2005/8/layout/chevron2"/>
    <dgm:cxn modelId="{AAC43D09-E3C6-4513-BCA1-AE257520D7C9}" type="presParOf" srcId="{1952458C-FC26-42C8-A0FB-FE08D83C53BC}" destId="{C649FDC9-9C25-42CD-9197-1DCE625F8EB3}" srcOrd="0" destOrd="0" presId="urn:microsoft.com/office/officeart/2005/8/layout/chevron2"/>
    <dgm:cxn modelId="{5344D4AF-A005-4FED-9B6C-01433AF84F9A}" type="presParOf" srcId="{1952458C-FC26-42C8-A0FB-FE08D83C53BC}" destId="{8BA1D6D8-520C-41D8-8833-830F38B3A00D}" srcOrd="1" destOrd="0" presId="urn:microsoft.com/office/officeart/2005/8/layout/chevron2"/>
    <dgm:cxn modelId="{3FFE05A0-0A05-413A-8DA0-C772F8DCFCB2}" type="presParOf" srcId="{B4454CA6-6FD7-4640-A737-FD2DB3C2F2AA}" destId="{C62F111E-C3BE-40DF-ABAB-252148808166}" srcOrd="1" destOrd="0" presId="urn:microsoft.com/office/officeart/2005/8/layout/chevron2"/>
    <dgm:cxn modelId="{6594D9E9-AFE4-471C-A324-17A81C9FCE7E}" type="presParOf" srcId="{B4454CA6-6FD7-4640-A737-FD2DB3C2F2AA}" destId="{4CFCA8C4-8422-42C1-B909-79DFE9073F2A}" srcOrd="2" destOrd="0" presId="urn:microsoft.com/office/officeart/2005/8/layout/chevron2"/>
    <dgm:cxn modelId="{2DAD1475-085D-42CE-84DF-5A6814F721EC}" type="presParOf" srcId="{4CFCA8C4-8422-42C1-B909-79DFE9073F2A}" destId="{240DEC23-BA62-4B0E-8223-B6DC6066C0A4}" srcOrd="0" destOrd="0" presId="urn:microsoft.com/office/officeart/2005/8/layout/chevron2"/>
    <dgm:cxn modelId="{1117319E-EE13-4272-91F9-1407B51A4247}" type="presParOf" srcId="{4CFCA8C4-8422-42C1-B909-79DFE9073F2A}" destId="{F99BB240-4E92-4BCE-A9EE-910B926CC013}" srcOrd="1" destOrd="0" presId="urn:microsoft.com/office/officeart/2005/8/layout/chevron2"/>
    <dgm:cxn modelId="{12291A37-AC10-4B4C-8EFD-FE648C092ECF}" type="presParOf" srcId="{B4454CA6-6FD7-4640-A737-FD2DB3C2F2AA}" destId="{781B0984-80C0-47E6-97B3-B740A247D695}" srcOrd="3" destOrd="0" presId="urn:microsoft.com/office/officeart/2005/8/layout/chevron2"/>
    <dgm:cxn modelId="{B7B3BF46-4C6C-4735-B4A3-D545B371D249}" type="presParOf" srcId="{B4454CA6-6FD7-4640-A737-FD2DB3C2F2AA}" destId="{83B38A37-D1A4-4349-8342-DD13D1CD3150}" srcOrd="4" destOrd="0" presId="urn:microsoft.com/office/officeart/2005/8/layout/chevron2"/>
    <dgm:cxn modelId="{6694DEE8-E36D-41CA-9641-448CBB12C847}" type="presParOf" srcId="{83B38A37-D1A4-4349-8342-DD13D1CD3150}" destId="{3DD22334-D129-4800-8398-AC1924FC2299}" srcOrd="0" destOrd="0" presId="urn:microsoft.com/office/officeart/2005/8/layout/chevron2"/>
    <dgm:cxn modelId="{EB99807F-05CA-49F0-9394-7FE4C533CAD6}" type="presParOf" srcId="{83B38A37-D1A4-4349-8342-DD13D1CD3150}" destId="{26418E56-349D-4EF2-86BF-0BAAC94A1B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8B526B-2388-4E25-954A-D115459735A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4266C-33A8-43D8-A82C-817498073D0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chemeClr val="tx1"/>
              </a:solidFill>
            </a:rPr>
            <a:t>ПОКОЛЕНИЕ -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совокупность людей, имеющих одинаковый возраст и</a:t>
          </a:r>
          <a:r>
            <a:rPr lang="en-US" sz="1800" dirty="0" smtClean="0"/>
            <a:t>/</a:t>
          </a:r>
          <a:r>
            <a:rPr lang="ru-RU" sz="1800" dirty="0" smtClean="0"/>
            <a:t>или живущих в одну историческую эпоху</a:t>
          </a:r>
          <a:endParaRPr lang="ru-RU" sz="1800" dirty="0"/>
        </a:p>
      </dgm:t>
    </dgm:pt>
    <dgm:pt modelId="{608D1F09-DBD9-4CB0-9E3A-3051B37B4E2F}" type="parTrans" cxnId="{FC781328-0DA4-4B79-BF03-1129D2BC8E43}">
      <dgm:prSet/>
      <dgm:spPr/>
      <dgm:t>
        <a:bodyPr/>
        <a:lstStyle/>
        <a:p>
          <a:endParaRPr lang="ru-RU"/>
        </a:p>
      </dgm:t>
    </dgm:pt>
    <dgm:pt modelId="{2CFB7E29-5DBA-4BA1-A374-F1A2C095B432}" type="sibTrans" cxnId="{FC781328-0DA4-4B79-BF03-1129D2BC8E43}">
      <dgm:prSet/>
      <dgm:spPr/>
      <dgm:t>
        <a:bodyPr/>
        <a:lstStyle/>
        <a:p>
          <a:endParaRPr lang="ru-RU"/>
        </a:p>
      </dgm:t>
    </dgm:pt>
    <dgm:pt modelId="{0C8ECA00-5114-4D2D-A3CA-AB6E2C95461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ГЕРОЙ</a:t>
          </a:r>
          <a:r>
            <a:rPr lang="ru-RU" sz="1800" dirty="0" smtClean="0"/>
            <a:t> –</a:t>
          </a:r>
        </a:p>
        <a:p>
          <a:pPr algn="ctr"/>
          <a:r>
            <a:rPr lang="ru-RU" sz="1800" dirty="0" smtClean="0"/>
            <a:t>человек, совершающий подвиги, необычный по своей храбрости, доблести, самоотверженности</a:t>
          </a:r>
        </a:p>
      </dgm:t>
    </dgm:pt>
    <dgm:pt modelId="{E96B66D6-4649-4637-AFA7-BFE9469D0D02}" type="parTrans" cxnId="{B222D33C-76C7-4A43-B77F-824684E4C499}">
      <dgm:prSet/>
      <dgm:spPr/>
      <dgm:t>
        <a:bodyPr/>
        <a:lstStyle/>
        <a:p>
          <a:endParaRPr lang="ru-RU"/>
        </a:p>
      </dgm:t>
    </dgm:pt>
    <dgm:pt modelId="{7974A385-CC01-48C4-8940-5BE861025B17}" type="sibTrans" cxnId="{B222D33C-76C7-4A43-B77F-824684E4C499}">
      <dgm:prSet/>
      <dgm:spPr/>
      <dgm:t>
        <a:bodyPr/>
        <a:lstStyle/>
        <a:p>
          <a:endParaRPr lang="ru-RU"/>
        </a:p>
      </dgm:t>
    </dgm:pt>
    <dgm:pt modelId="{BB72EE87-A941-4A76-8ED2-EBFC038CC08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ДУХОВНОСТЬ - </a:t>
          </a:r>
        </a:p>
        <a:p>
          <a:pPr algn="ctr"/>
          <a:r>
            <a:rPr lang="ru-RU" sz="1800" dirty="0" smtClean="0"/>
            <a:t>совокупность моральных, религиозных, этических убеждений человека, представляющих для него ценность </a:t>
          </a:r>
          <a:endParaRPr lang="ru-RU" sz="1800" dirty="0"/>
        </a:p>
      </dgm:t>
    </dgm:pt>
    <dgm:pt modelId="{561FD177-D2C2-4D4C-88FA-A49B23D73058}" type="parTrans" cxnId="{D2AE532B-BD62-42DB-95D7-3FC361CA00F0}">
      <dgm:prSet/>
      <dgm:spPr/>
      <dgm:t>
        <a:bodyPr/>
        <a:lstStyle/>
        <a:p>
          <a:endParaRPr lang="ru-RU"/>
        </a:p>
      </dgm:t>
    </dgm:pt>
    <dgm:pt modelId="{A8488A46-0255-4B65-8863-26CD4570ACEB}" type="sibTrans" cxnId="{D2AE532B-BD62-42DB-95D7-3FC361CA00F0}">
      <dgm:prSet/>
      <dgm:spPr/>
      <dgm:t>
        <a:bodyPr/>
        <a:lstStyle/>
        <a:p>
          <a:endParaRPr lang="ru-RU"/>
        </a:p>
      </dgm:t>
    </dgm:pt>
    <dgm:pt modelId="{1727BA6A-793A-47ED-AB23-A7469F44907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95000"/>
          </a:schemeClr>
        </a:solidFill>
        <a:ln w="38100"/>
      </dgm:spPr>
      <dgm:t>
        <a:bodyPr/>
        <a:lstStyle/>
        <a:p>
          <a:pPr algn="ctr"/>
          <a:r>
            <a:rPr lang="ru-RU" sz="1800" b="1" dirty="0" smtClean="0"/>
            <a:t>НРАВСТВЕННЫЕ ОРИЕНТИРЫ </a:t>
          </a:r>
          <a:r>
            <a:rPr lang="ru-RU" sz="1800" dirty="0" smtClean="0"/>
            <a:t>-</a:t>
          </a:r>
        </a:p>
        <a:p>
          <a:pPr algn="ctr"/>
          <a:r>
            <a:rPr lang="ru-RU" sz="1800" dirty="0" smtClean="0"/>
            <a:t>представления человека о том, что подлежит одобрению или осуждению </a:t>
          </a:r>
          <a:endParaRPr lang="ru-RU" sz="1800" dirty="0"/>
        </a:p>
      </dgm:t>
    </dgm:pt>
    <dgm:pt modelId="{4416170B-614C-4322-9216-63789842E75E}" type="parTrans" cxnId="{BFAFCEEE-EE75-48C1-95F2-B7AD3DA14F76}">
      <dgm:prSet/>
      <dgm:spPr/>
      <dgm:t>
        <a:bodyPr/>
        <a:lstStyle/>
        <a:p>
          <a:endParaRPr lang="ru-RU"/>
        </a:p>
      </dgm:t>
    </dgm:pt>
    <dgm:pt modelId="{BCD1D154-9B08-4A69-982E-CFB36E0B70FC}" type="sibTrans" cxnId="{BFAFCEEE-EE75-48C1-95F2-B7AD3DA14F76}">
      <dgm:prSet/>
      <dgm:spPr/>
      <dgm:t>
        <a:bodyPr/>
        <a:lstStyle/>
        <a:p>
          <a:endParaRPr lang="ru-RU"/>
        </a:p>
      </dgm:t>
    </dgm:pt>
    <dgm:pt modelId="{9229F671-2D58-4518-A8F5-63B5B95460D7}" type="pres">
      <dgm:prSet presAssocID="{5E8B526B-2388-4E25-954A-D115459735A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2F397-0A2B-4522-8263-63720AB48A7A}" type="pres">
      <dgm:prSet presAssocID="{5E8B526B-2388-4E25-954A-D115459735AA}" presName="diamond" presStyleLbl="bgShp" presStyleIdx="0" presStyleCnt="1" custLinFactNeighborX="1195" custLinFactNeighborY="1433"/>
      <dgm:spPr/>
    </dgm:pt>
    <dgm:pt modelId="{03776F8E-0E38-4CCF-9D6B-AEED6AB374B8}" type="pres">
      <dgm:prSet presAssocID="{5E8B526B-2388-4E25-954A-D115459735AA}" presName="quad1" presStyleLbl="node1" presStyleIdx="0" presStyleCnt="4" custScaleX="174990" custScaleY="97668" custLinFactNeighborX="-69222" custLinFactNeighborY="-110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87695-F369-498F-821C-F3E92FDCB8F9}" type="pres">
      <dgm:prSet presAssocID="{5E8B526B-2388-4E25-954A-D115459735AA}" presName="quad2" presStyleLbl="node1" presStyleIdx="1" presStyleCnt="4" custScaleX="181742" custScaleY="100120" custLinFactNeighborX="50976" custLinFactNeighborY="-6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33319-3D11-4FD2-8828-57814E4D6016}" type="pres">
      <dgm:prSet presAssocID="{5E8B526B-2388-4E25-954A-D115459735AA}" presName="quad3" presStyleLbl="node1" presStyleIdx="2" presStyleCnt="4" custScaleX="177890" custScaleY="93825" custLinFactNeighborX="-59421" custLinFactNeighborY="3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18C7A-69A5-47C4-8621-B4FF35BE1FF8}" type="pres">
      <dgm:prSet presAssocID="{5E8B526B-2388-4E25-954A-D115459735AA}" presName="quad4" presStyleLbl="node1" presStyleIdx="3" presStyleCnt="4" custScaleX="178404" custScaleY="91251" custLinFactNeighborX="56649" custLinFactNeighborY="45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8F84A8-53E7-4CF8-A592-C19CABF12076}" type="presOf" srcId="{5E8B526B-2388-4E25-954A-D115459735AA}" destId="{9229F671-2D58-4518-A8F5-63B5B95460D7}" srcOrd="0" destOrd="0" presId="urn:microsoft.com/office/officeart/2005/8/layout/matrix3"/>
    <dgm:cxn modelId="{D2AE532B-BD62-42DB-95D7-3FC361CA00F0}" srcId="{5E8B526B-2388-4E25-954A-D115459735AA}" destId="{BB72EE87-A941-4A76-8ED2-EBFC038CC08D}" srcOrd="2" destOrd="0" parTransId="{561FD177-D2C2-4D4C-88FA-A49B23D73058}" sibTransId="{A8488A46-0255-4B65-8863-26CD4570ACEB}"/>
    <dgm:cxn modelId="{FC781328-0DA4-4B79-BF03-1129D2BC8E43}" srcId="{5E8B526B-2388-4E25-954A-D115459735AA}" destId="{2BE4266C-33A8-43D8-A82C-817498073D00}" srcOrd="0" destOrd="0" parTransId="{608D1F09-DBD9-4CB0-9E3A-3051B37B4E2F}" sibTransId="{2CFB7E29-5DBA-4BA1-A374-F1A2C095B432}"/>
    <dgm:cxn modelId="{DAA2DB83-42C7-41BE-900F-833A06007DD0}" type="presOf" srcId="{1727BA6A-793A-47ED-AB23-A7469F44907E}" destId="{BB018C7A-69A5-47C4-8621-B4FF35BE1FF8}" srcOrd="0" destOrd="0" presId="urn:microsoft.com/office/officeart/2005/8/layout/matrix3"/>
    <dgm:cxn modelId="{C51D0B7E-7AA6-419B-870A-73DE3AC0B650}" type="presOf" srcId="{2BE4266C-33A8-43D8-A82C-817498073D00}" destId="{03776F8E-0E38-4CCF-9D6B-AEED6AB374B8}" srcOrd="0" destOrd="0" presId="urn:microsoft.com/office/officeart/2005/8/layout/matrix3"/>
    <dgm:cxn modelId="{B222D33C-76C7-4A43-B77F-824684E4C499}" srcId="{5E8B526B-2388-4E25-954A-D115459735AA}" destId="{0C8ECA00-5114-4D2D-A3CA-AB6E2C95461C}" srcOrd="1" destOrd="0" parTransId="{E96B66D6-4649-4637-AFA7-BFE9469D0D02}" sibTransId="{7974A385-CC01-48C4-8940-5BE861025B17}"/>
    <dgm:cxn modelId="{BFAFCEEE-EE75-48C1-95F2-B7AD3DA14F76}" srcId="{5E8B526B-2388-4E25-954A-D115459735AA}" destId="{1727BA6A-793A-47ED-AB23-A7469F44907E}" srcOrd="3" destOrd="0" parTransId="{4416170B-614C-4322-9216-63789842E75E}" sibTransId="{BCD1D154-9B08-4A69-982E-CFB36E0B70FC}"/>
    <dgm:cxn modelId="{21F06B1A-0ED6-4EDE-8999-2263ABC74ED5}" type="presOf" srcId="{0C8ECA00-5114-4D2D-A3CA-AB6E2C95461C}" destId="{7A087695-F369-498F-821C-F3E92FDCB8F9}" srcOrd="0" destOrd="0" presId="urn:microsoft.com/office/officeart/2005/8/layout/matrix3"/>
    <dgm:cxn modelId="{0DC5FEA4-7F35-4524-8BE2-4131975FED31}" type="presOf" srcId="{BB72EE87-A941-4A76-8ED2-EBFC038CC08D}" destId="{AD833319-3D11-4FD2-8828-57814E4D6016}" srcOrd="0" destOrd="0" presId="urn:microsoft.com/office/officeart/2005/8/layout/matrix3"/>
    <dgm:cxn modelId="{C9EFFC78-554C-43D4-9AA5-BA934EDDEA6C}" type="presParOf" srcId="{9229F671-2D58-4518-A8F5-63B5B95460D7}" destId="{8FE2F397-0A2B-4522-8263-63720AB48A7A}" srcOrd="0" destOrd="0" presId="urn:microsoft.com/office/officeart/2005/8/layout/matrix3"/>
    <dgm:cxn modelId="{ABA0430C-58A4-44DA-A401-35A34EF231EA}" type="presParOf" srcId="{9229F671-2D58-4518-A8F5-63B5B95460D7}" destId="{03776F8E-0E38-4CCF-9D6B-AEED6AB374B8}" srcOrd="1" destOrd="0" presId="urn:microsoft.com/office/officeart/2005/8/layout/matrix3"/>
    <dgm:cxn modelId="{D64C1C18-04F0-43E3-A3E1-98350A65B8C9}" type="presParOf" srcId="{9229F671-2D58-4518-A8F5-63B5B95460D7}" destId="{7A087695-F369-498F-821C-F3E92FDCB8F9}" srcOrd="2" destOrd="0" presId="urn:microsoft.com/office/officeart/2005/8/layout/matrix3"/>
    <dgm:cxn modelId="{C9B2513E-93A7-4945-ABD4-7390B5AA59C6}" type="presParOf" srcId="{9229F671-2D58-4518-A8F5-63B5B95460D7}" destId="{AD833319-3D11-4FD2-8828-57814E4D6016}" srcOrd="3" destOrd="0" presId="urn:microsoft.com/office/officeart/2005/8/layout/matrix3"/>
    <dgm:cxn modelId="{CA80A897-0522-49D4-9546-54CA7E24FA4A}" type="presParOf" srcId="{9229F671-2D58-4518-A8F5-63B5B95460D7}" destId="{BB018C7A-69A5-47C4-8621-B4FF35BE1FF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D7A92-46EB-4405-9231-E780A5AE4040}">
      <dsp:nvSpPr>
        <dsp:cNvPr id="0" name=""/>
        <dsp:cNvSpPr/>
      </dsp:nvSpPr>
      <dsp:spPr>
        <a:xfrm>
          <a:off x="0" y="0"/>
          <a:ext cx="8515350" cy="17404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Любовь между мужчиной и женщиной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Любовь в семье</a:t>
          </a:r>
          <a:endParaRPr lang="ru-RU" sz="2000" kern="1200" dirty="0"/>
        </a:p>
      </dsp:txBody>
      <dsp:txXfrm>
        <a:off x="1931275" y="0"/>
        <a:ext cx="6584074" cy="1740451"/>
      </dsp:txXfrm>
    </dsp:sp>
    <dsp:sp modelId="{87772A0D-A23C-43DC-BFCD-A33288069932}">
      <dsp:nvSpPr>
        <dsp:cNvPr id="0" name=""/>
        <dsp:cNvSpPr/>
      </dsp:nvSpPr>
      <dsp:spPr>
        <a:xfrm>
          <a:off x="293074" y="120407"/>
          <a:ext cx="1573330" cy="149963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955A84-1852-438F-A656-C4118C38A9C6}">
      <dsp:nvSpPr>
        <dsp:cNvPr id="0" name=""/>
        <dsp:cNvSpPr/>
      </dsp:nvSpPr>
      <dsp:spPr>
        <a:xfrm>
          <a:off x="0" y="1971120"/>
          <a:ext cx="8515350" cy="16818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Дружба героев-антиподов (Обломов и </a:t>
          </a:r>
          <a:r>
            <a:rPr lang="ru-RU" sz="1800" kern="1200" dirty="0" err="1" smtClean="0"/>
            <a:t>Штольц</a:t>
          </a:r>
          <a:r>
            <a:rPr lang="ru-RU" sz="1800" kern="1200" dirty="0" smtClean="0"/>
            <a:t>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«От делать нечего друзья» (Онегин и Ленский)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Дружба-покровительство (А. Болконский и П. Безухов)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Странная дружба людей из разных миров (Пугачёв и Пётр Гринёв) </a:t>
          </a:r>
          <a:endParaRPr lang="ru-RU" sz="18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1931275" y="1971120"/>
        <a:ext cx="6584074" cy="1681870"/>
      </dsp:txXfrm>
    </dsp:sp>
    <dsp:sp modelId="{B3020A2A-EDE2-442E-B9F5-6C1680B4AC01}">
      <dsp:nvSpPr>
        <dsp:cNvPr id="0" name=""/>
        <dsp:cNvSpPr/>
      </dsp:nvSpPr>
      <dsp:spPr>
        <a:xfrm>
          <a:off x="321533" y="2086647"/>
          <a:ext cx="1516413" cy="144588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36168"/>
            <a:satOff val="-1390"/>
            <a:lumOff val="4885"/>
            <a:alphaOff val="-2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056A3F8-5909-425F-AB6D-7FDE9066AA44}">
      <dsp:nvSpPr>
        <dsp:cNvPr id="0" name=""/>
        <dsp:cNvSpPr/>
      </dsp:nvSpPr>
      <dsp:spPr>
        <a:xfrm>
          <a:off x="0" y="3878732"/>
          <a:ext cx="8515350" cy="1469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Коллеги-ученые в романах В. Каверина «Открытая книга»,   </a:t>
          </a:r>
          <a:r>
            <a:rPr lang="ru-RU" sz="1800" kern="1200" dirty="0" err="1" smtClean="0"/>
            <a:t>В.Дудинцева</a:t>
          </a:r>
          <a:r>
            <a:rPr lang="ru-RU" sz="1800" kern="1200" dirty="0" smtClean="0"/>
            <a:t> «Белые одежды»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Наставник и ученик в рассказе В. Распутина «Уроки французского», Мастер и Иван </a:t>
          </a:r>
          <a:r>
            <a:rPr lang="ru-RU" sz="1800" kern="1200" dirty="0" err="1" smtClean="0"/>
            <a:t>Понырев</a:t>
          </a:r>
          <a:r>
            <a:rPr lang="ru-RU" sz="1800" kern="1200" dirty="0" smtClean="0"/>
            <a:t> в романе «Мастер и Маргарита» </a:t>
          </a:r>
          <a:endParaRPr lang="ru-RU" sz="1700" kern="1200" dirty="0"/>
        </a:p>
      </dsp:txBody>
      <dsp:txXfrm>
        <a:off x="1931275" y="3878732"/>
        <a:ext cx="6584074" cy="1469412"/>
      </dsp:txXfrm>
    </dsp:sp>
    <dsp:sp modelId="{59A46A6C-FBE3-45EA-B7A7-99FE66F7FA9B}">
      <dsp:nvSpPr>
        <dsp:cNvPr id="0" name=""/>
        <dsp:cNvSpPr/>
      </dsp:nvSpPr>
      <dsp:spPr>
        <a:xfrm>
          <a:off x="188276" y="4045709"/>
          <a:ext cx="1782926" cy="113545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alpha val="90000"/>
            <a:hueOff val="72337"/>
            <a:satOff val="-2780"/>
            <a:lumOff val="9770"/>
            <a:alphaOff val="-4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2F397-0A2B-4522-8263-63720AB48A7A}">
      <dsp:nvSpPr>
        <dsp:cNvPr id="0" name=""/>
        <dsp:cNvSpPr/>
      </dsp:nvSpPr>
      <dsp:spPr>
        <a:xfrm>
          <a:off x="1409384" y="0"/>
          <a:ext cx="4906962" cy="490696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776F8E-0E38-4CCF-9D6B-AEED6AB374B8}">
      <dsp:nvSpPr>
        <dsp:cNvPr id="0" name=""/>
        <dsp:cNvSpPr/>
      </dsp:nvSpPr>
      <dsp:spPr>
        <a:xfrm>
          <a:off x="0" y="36379"/>
          <a:ext cx="3208133" cy="2351229"/>
        </a:xfrm>
        <a:prstGeom prst="roundRect">
          <a:avLst/>
        </a:prstGeom>
        <a:solidFill>
          <a:schemeClr val="bg1">
            <a:lumMod val="9500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ВРЕМЯ –</a:t>
          </a: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</a:rPr>
            <a:t>фундаментальное понятие человеческого мышления, отображающее изменчивость мира, процессуальный характер его существования, наличие в мире не только «вещей» (  объектов), но и событий 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kern="1200" dirty="0"/>
        </a:p>
      </dsp:txBody>
      <dsp:txXfrm>
        <a:off x="114778" y="151157"/>
        <a:ext cx="2978577" cy="2121673"/>
      </dsp:txXfrm>
    </dsp:sp>
    <dsp:sp modelId="{7A087695-F369-498F-821C-F3E92FDCB8F9}">
      <dsp:nvSpPr>
        <dsp:cNvPr id="0" name=""/>
        <dsp:cNvSpPr/>
      </dsp:nvSpPr>
      <dsp:spPr>
        <a:xfrm>
          <a:off x="4071213" y="101598"/>
          <a:ext cx="3478024" cy="2384948"/>
        </a:xfrm>
        <a:prstGeom prst="roundRect">
          <a:avLst/>
        </a:prstGeom>
        <a:solidFill>
          <a:schemeClr val="bg1">
            <a:lumMod val="9500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ЭПОХА</a:t>
          </a:r>
          <a:r>
            <a:rPr lang="ru-RU" sz="1800" kern="1200" dirty="0" smtClean="0"/>
            <a:t> –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продолжительный период времени, характеризующийся значительными событиями, явлениями,  процессами в природе, обществе, науке, искусстве, определяющими его своеобразие  </a:t>
          </a:r>
          <a:endParaRPr lang="ru-RU" sz="1800" kern="1200" dirty="0"/>
        </a:p>
      </dsp:txBody>
      <dsp:txXfrm>
        <a:off x="4187637" y="218022"/>
        <a:ext cx="3245176" cy="2152100"/>
      </dsp:txXfrm>
    </dsp:sp>
    <dsp:sp modelId="{AD833319-3D11-4FD2-8828-57814E4D6016}">
      <dsp:nvSpPr>
        <dsp:cNvPr id="0" name=""/>
        <dsp:cNvSpPr/>
      </dsp:nvSpPr>
      <dsp:spPr>
        <a:xfrm>
          <a:off x="0" y="3064533"/>
          <a:ext cx="3442410" cy="1842429"/>
        </a:xfrm>
        <a:prstGeom prst="roundRect">
          <a:avLst/>
        </a:prstGeom>
        <a:solidFill>
          <a:schemeClr val="bg1">
            <a:lumMod val="9500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ПЕРЕМЕНЫ –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изменения, поворот к чему-либо новому, то, что стало иным</a:t>
          </a:r>
          <a:endParaRPr lang="ru-RU" sz="1800" kern="1200" dirty="0"/>
        </a:p>
      </dsp:txBody>
      <dsp:txXfrm>
        <a:off x="89940" y="3154473"/>
        <a:ext cx="3262530" cy="1662549"/>
      </dsp:txXfrm>
    </dsp:sp>
    <dsp:sp modelId="{BB018C7A-69A5-47C4-8621-B4FF35BE1FF8}">
      <dsp:nvSpPr>
        <dsp:cNvPr id="0" name=""/>
        <dsp:cNvSpPr/>
      </dsp:nvSpPr>
      <dsp:spPr>
        <a:xfrm>
          <a:off x="3837280" y="3183586"/>
          <a:ext cx="3998900" cy="1699379"/>
        </a:xfrm>
        <a:prstGeom prst="roundRect">
          <a:avLst/>
        </a:prstGeom>
        <a:solidFill>
          <a:schemeClr val="bg1">
            <a:lumMod val="95000"/>
          </a:schemeClr>
        </a:solidFill>
        <a:ln w="381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МИРОВОЗЗРЕНИЕ</a:t>
          </a:r>
          <a:r>
            <a:rPr lang="ru-RU" sz="1800" kern="1200" dirty="0" smtClean="0"/>
            <a:t> </a:t>
          </a:r>
          <a:r>
            <a:rPr lang="ru-RU" sz="1600" kern="1200" dirty="0" smtClean="0"/>
            <a:t>–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 взглядов на мир и место человека в этом мире,  во многом определяющая отношение человека к этому миру, другим людям, себе самому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920237" y="3266543"/>
        <a:ext cx="3832986" cy="1533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9FDC9-9C25-42CD-9197-1DCE625F8EB3}">
      <dsp:nvSpPr>
        <dsp:cNvPr id="0" name=""/>
        <dsp:cNvSpPr/>
      </dsp:nvSpPr>
      <dsp:spPr>
        <a:xfrm rot="5400000">
          <a:off x="-265629" y="268744"/>
          <a:ext cx="1770860" cy="1239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1</a:t>
          </a:r>
          <a:endParaRPr lang="ru-RU" sz="3400" kern="1200" dirty="0"/>
        </a:p>
      </dsp:txBody>
      <dsp:txXfrm rot="-5400000">
        <a:off x="0" y="622916"/>
        <a:ext cx="1239602" cy="531258"/>
      </dsp:txXfrm>
    </dsp:sp>
    <dsp:sp modelId="{8BA1D6D8-520C-41D8-8833-830F38B3A00D}">
      <dsp:nvSpPr>
        <dsp:cNvPr id="0" name=""/>
        <dsp:cNvSpPr/>
      </dsp:nvSpPr>
      <dsp:spPr>
        <a:xfrm rot="5400000">
          <a:off x="4301946" y="-3059228"/>
          <a:ext cx="1151059" cy="72757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Внутренние и внешние перемены в жизни человека, их причины и последствия. Взросление, становление, старение человека.</a:t>
          </a:r>
          <a:endParaRPr lang="ru-RU" sz="2000" kern="1200" dirty="0"/>
        </a:p>
      </dsp:txBody>
      <dsp:txXfrm rot="-5400000">
        <a:off x="1239602" y="59306"/>
        <a:ext cx="7219557" cy="1038679"/>
      </dsp:txXfrm>
    </dsp:sp>
    <dsp:sp modelId="{240DEC23-BA62-4B0E-8223-B6DC6066C0A4}">
      <dsp:nvSpPr>
        <dsp:cNvPr id="0" name=""/>
        <dsp:cNvSpPr/>
      </dsp:nvSpPr>
      <dsp:spPr>
        <a:xfrm rot="5400000">
          <a:off x="-265629" y="1847357"/>
          <a:ext cx="1770860" cy="1239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2</a:t>
          </a:r>
          <a:endParaRPr lang="ru-RU" sz="3400" kern="1200" dirty="0"/>
        </a:p>
      </dsp:txBody>
      <dsp:txXfrm rot="-5400000">
        <a:off x="0" y="2201529"/>
        <a:ext cx="1239602" cy="531258"/>
      </dsp:txXfrm>
    </dsp:sp>
    <dsp:sp modelId="{F99BB240-4E92-4BCE-A9EE-910B926CC013}">
      <dsp:nvSpPr>
        <dsp:cNvPr id="0" name=""/>
        <dsp:cNvSpPr/>
      </dsp:nvSpPr>
      <dsp:spPr>
        <a:xfrm rot="5400000">
          <a:off x="4301946" y="-1480615"/>
          <a:ext cx="1151059" cy="72757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Человек в эпоху перемен. Боязнь перемен, стремление к переменам. Поведение человека во время душевных, социальных и политических изменений, нравственный выбор.</a:t>
          </a:r>
          <a:endParaRPr lang="ru-RU" sz="2000" kern="1200" dirty="0"/>
        </a:p>
      </dsp:txBody>
      <dsp:txXfrm rot="-5400000">
        <a:off x="1239602" y="1637919"/>
        <a:ext cx="7219557" cy="1038679"/>
      </dsp:txXfrm>
    </dsp:sp>
    <dsp:sp modelId="{3DD22334-D129-4800-8398-AC1924FC2299}">
      <dsp:nvSpPr>
        <dsp:cNvPr id="0" name=""/>
        <dsp:cNvSpPr/>
      </dsp:nvSpPr>
      <dsp:spPr>
        <a:xfrm rot="5400000">
          <a:off x="-265629" y="3425969"/>
          <a:ext cx="1770860" cy="12396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3</a:t>
          </a:r>
          <a:endParaRPr lang="ru-RU" sz="3400" kern="1200" dirty="0"/>
        </a:p>
      </dsp:txBody>
      <dsp:txXfrm rot="-5400000">
        <a:off x="0" y="3780141"/>
        <a:ext cx="1239602" cy="531258"/>
      </dsp:txXfrm>
    </dsp:sp>
    <dsp:sp modelId="{26418E56-349D-4EF2-86BF-0BAAC94A1B6F}">
      <dsp:nvSpPr>
        <dsp:cNvPr id="0" name=""/>
        <dsp:cNvSpPr/>
      </dsp:nvSpPr>
      <dsp:spPr>
        <a:xfrm rot="5400000">
          <a:off x="4301946" y="97996"/>
          <a:ext cx="1151059" cy="72757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Искусство и наука как отражение культурных перемен. Влияние культурных, исторических, политических перемен на искусство, науку.</a:t>
          </a:r>
          <a:endParaRPr lang="ru-RU" sz="2000" kern="1200" dirty="0"/>
        </a:p>
      </dsp:txBody>
      <dsp:txXfrm rot="-5400000">
        <a:off x="1239602" y="3216530"/>
        <a:ext cx="7219557" cy="1038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70000"/>
            <a:ext cx="7886699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084"/>
            <a:ext cx="7886699" cy="1047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bloko.ru/Themes/History/sakharov_nobel_lec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agazines.gorky.media/novyi_mi/1998/1/sovoprosnik-veka-sego.html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rosuchebnik.ru/material/itogovoe-sochinenie-2020-2021-metodicheskie-rekomendatsii-dlya-podgoto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&#1082;&#1072;&#1087;&#1082;&#1072;&#1085;&#1099;-&#1077;&#1075;&#1101;.&#1088;&#1092;/index.php/dlya-uchenikov/ege-po-literature/itogovoe-2020/3421-metodicheskie-rekomendatsii-po-podgotovke-k-napisaniyu-itogovogo-sochineniyav-2020-2021-uchebnom-godu-ministerstvo-obrazovaniya-stavropolskogo-kraya" TargetMode="External"/><Relationship Id="rId4" Type="http://schemas.openxmlformats.org/officeDocument/2006/relationships/hyperlink" Target="https://www.youtube.com/watch?v=ObEbxbHX964&amp;feature=youtu.b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elizv.rbsmi.ru/articles/stati/istoriya-sozdaniya-%20aktsii-bessmertnyy-pol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793631" y="3411415"/>
            <a:ext cx="5720861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ln w="0"/>
                <a:solidFill>
                  <a:srgbClr val="003374"/>
                </a:solidFill>
                <a:latin typeface="+mn-lt"/>
              </a:rPr>
              <a:t>Итоговое выпускное сочинение 2020</a:t>
            </a:r>
            <a:r>
              <a:rPr lang="en-US" sz="4800" b="1" dirty="0" smtClean="0">
                <a:ln w="0"/>
                <a:solidFill>
                  <a:srgbClr val="003374"/>
                </a:solidFill>
                <a:latin typeface="+mn-lt"/>
              </a:rPr>
              <a:t>/</a:t>
            </a:r>
            <a:r>
              <a:rPr lang="ru-RU" sz="4800" b="1" dirty="0" smtClean="0">
                <a:ln w="0"/>
                <a:solidFill>
                  <a:srgbClr val="003374"/>
                </a:solidFill>
                <a:latin typeface="+mn-lt"/>
              </a:rPr>
              <a:t>2021</a:t>
            </a:r>
            <a:endParaRPr lang="en-US" sz="4800" b="1" dirty="0">
              <a:ln w="0"/>
              <a:solidFill>
                <a:srgbClr val="003374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51231" y="4893603"/>
            <a:ext cx="3270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Макеева О.А., методист МБУ МЦ, г. Иваново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133084"/>
            <a:ext cx="7554057" cy="1047221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Историческая память и забвение</a:t>
            </a:r>
            <a:endParaRPr lang="ru-RU" sz="32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344616" y="2977440"/>
            <a:ext cx="62718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       Память и знание прошлого наполняют мир, делают его интересным, одухотворённым. Если вы не видите за окружающим вас миром его прошлого, он для вас пуст.</a:t>
            </a:r>
          </a:p>
          <a:p>
            <a:pPr algn="just"/>
            <a:endParaRPr lang="ru-RU" sz="2400" dirty="0"/>
          </a:p>
          <a:p>
            <a:pPr algn="ctr"/>
            <a:r>
              <a:rPr lang="ru-RU" sz="2400" dirty="0" smtClean="0"/>
              <a:t>                                                                 Д.С. Лихачёв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122" y="246184"/>
            <a:ext cx="1512277" cy="22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52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292" y="133084"/>
            <a:ext cx="7554057" cy="1047221"/>
          </a:xfrm>
        </p:spPr>
        <p:txBody>
          <a:bodyPr/>
          <a:lstStyle/>
          <a:p>
            <a:r>
              <a:rPr lang="ru-RU" u="sng" dirty="0" smtClean="0"/>
              <a:t>Историческая память и забвение</a:t>
            </a:r>
            <a:endParaRPr lang="ru-RU" u="sng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72790"/>
              </p:ext>
            </p:extLst>
          </p:nvPr>
        </p:nvGraphicFramePr>
        <p:xfrm>
          <a:off x="0" y="1397000"/>
          <a:ext cx="9144000" cy="600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2369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темы сочинений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2863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Можно ли, стирая прошлое, идти вперед?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Чем опасно отрицание истории, авторитетов, устоявшихся норм?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чем ценность исторического опыта?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 связано забвение с утратой ценностей?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Какова роль исторических памятников в судьбе народа?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Согласны ли вы с утверждением М.В. Ломоносова: «Народ, не знающий своего прошлого, не имеет будущего»?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чем опасность исторической «амнезии»?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И.С. Тургенев «Отцы и дети»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Ч. Айтматов «И дольше века длится день…»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В.Г. Распутин «Прощание с Матерой», «Пожар»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Б. Васильев «Летят мои кони»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Д.С. Лихачев «Письма о добром и прекрасном»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061" y="4691551"/>
            <a:ext cx="1063625" cy="182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463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246" y="133084"/>
            <a:ext cx="8452339" cy="1047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Искусство </a:t>
            </a:r>
            <a:br>
              <a:rPr lang="ru-RU" dirty="0" smtClean="0"/>
            </a:br>
            <a:r>
              <a:rPr lang="ru-RU" sz="2700" dirty="0" smtClean="0"/>
              <a:t>(музыка, живопись, литература, скульптура, архитектура)</a:t>
            </a: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457754"/>
              </p:ext>
            </p:extLst>
          </p:nvPr>
        </p:nvGraphicFramePr>
        <p:xfrm>
          <a:off x="558311" y="1699847"/>
          <a:ext cx="7886700" cy="3875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491979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темы сочинений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Как вы понимаете фразу «рукописи</a:t>
                      </a:r>
                      <a:r>
                        <a:rPr lang="ru-RU" baseline="0" dirty="0" smtClean="0"/>
                        <a:t> не горят»?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Почему важно сохранять искусство прошлого?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Какие произведения искусства можно считать бессмертными?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 чем непреходящая ценность настоящего искусства?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Нужна ли современному человеку классическая русская литература?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«Моцарт и Сальери»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Г. Успенский «Выпрямила»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В.П. Астафьев «Гимн жизни»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М.А. Булгаков «Мастер и Маргарита»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Б. Екимов «Музыка старого дома»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Р. </a:t>
                      </a:r>
                      <a:r>
                        <a:rPr lang="ru-RU" dirty="0" err="1" smtClean="0"/>
                        <a:t>Брэдбери</a:t>
                      </a:r>
                      <a:r>
                        <a:rPr lang="ru-RU" dirty="0" smtClean="0"/>
                        <a:t> «451 градус по Фаренгейту»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В. Солоухин «Письма из Русского музея»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Д.С. Лихачев «Письма о добром и прекрасном»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1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942" y="367545"/>
            <a:ext cx="7886699" cy="1047221"/>
          </a:xfrm>
        </p:spPr>
        <p:txBody>
          <a:bodyPr/>
          <a:lstStyle/>
          <a:p>
            <a:r>
              <a:rPr lang="ru-RU" dirty="0" smtClean="0"/>
              <a:t>Прошлое семьи, рода, традиции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704138"/>
              </p:ext>
            </p:extLst>
          </p:nvPr>
        </p:nvGraphicFramePr>
        <p:xfrm>
          <a:off x="827941" y="1746738"/>
          <a:ext cx="78867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222348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темы</a:t>
                      </a:r>
                      <a:r>
                        <a:rPr lang="ru-RU" baseline="0" dirty="0" smtClean="0"/>
                        <a:t> сочинений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Какие впечатления детства сохраняются на всю жизнь?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Почему мы должны быть благодарны родителям?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Что такое преемственность поколений?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Что связывает нас с предками?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Что такое семейные традиции и заем</a:t>
                      </a:r>
                      <a:r>
                        <a:rPr lang="ru-RU" baseline="0" dirty="0" smtClean="0"/>
                        <a:t> они нужны?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Нужно ли сохранять традиции как социальный опыт прошлых поколений?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</a:t>
                      </a:r>
                      <a:r>
                        <a:rPr lang="ru-RU" baseline="0" dirty="0" smtClean="0"/>
                        <a:t>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Л.Н. Толстой «Детство»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И. Шмелев «Лето Господне»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В.Г. Распутин «Прощание с Матёрой», « Пожар», «Женский разговор»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Ч. Айтматов «И дольше века длится день…»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Рассказы Б. Екимова «Ночь исцеления», «Говори, мама, говори»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Д.С. Лихачев «Письма о добром и прекрасном»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3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Направление «Я и другие»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1703754"/>
            <a:ext cx="7225811" cy="3817815"/>
          </a:xfrm>
          <a:solidFill>
            <a:schemeClr val="bg1"/>
          </a:solidFill>
          <a:ln w="12700">
            <a:solidFill>
              <a:srgbClr val="173A8D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При раскрытии тем, связанных с названным направлением, целесообразно обратиться к </a:t>
            </a:r>
            <a:r>
              <a:rPr lang="ru-RU" sz="2000" u="sng" dirty="0"/>
              <a:t>различным формам человеческого взаимодействия</a:t>
            </a:r>
            <a:r>
              <a:rPr lang="ru-RU" sz="2000" dirty="0"/>
              <a:t>, вопросам </a:t>
            </a:r>
            <a:r>
              <a:rPr lang="ru-RU" sz="2000" u="sng" dirty="0"/>
              <a:t>взаимоотношений личности и общества</a:t>
            </a:r>
            <a:r>
              <a:rPr lang="ru-RU" sz="2000" dirty="0"/>
              <a:t>, проблеме </a:t>
            </a:r>
            <a:r>
              <a:rPr lang="ru-RU" sz="2000" u="sng" dirty="0"/>
              <a:t>самоопределения </a:t>
            </a:r>
            <a:r>
              <a:rPr lang="ru-RU" sz="2000" dirty="0"/>
              <a:t>человека в социальной среде. В основу сочинения могут лечь рассуждения о </a:t>
            </a:r>
            <a:r>
              <a:rPr lang="ru-RU" sz="2000" u="sng" dirty="0"/>
              <a:t>причинах возникновения и способах разрешения межличностных конфликтов</a:t>
            </a:r>
            <a:r>
              <a:rPr lang="ru-RU" sz="2000" dirty="0"/>
              <a:t>, </a:t>
            </a:r>
            <a:r>
              <a:rPr lang="ru-RU" sz="2000" u="sng" dirty="0"/>
              <a:t>о путях достижения понимания и согласия между людьми. </a:t>
            </a:r>
            <a:r>
              <a:rPr lang="ru-RU" sz="2000" dirty="0"/>
              <a:t>Собственный жизненный опыт, а также обращение к различным литературным источникам (в том числе к философской литературе и публицистике) дадут возможность глубокого отклика на предложенную тему. </a:t>
            </a:r>
          </a:p>
        </p:txBody>
      </p:sp>
    </p:spTree>
    <p:extLst>
      <p:ext uri="{BB962C8B-B14F-4D97-AF65-F5344CB8AC3E}">
        <p14:creationId xmlns:p14="http://schemas.microsoft.com/office/powerpoint/2010/main" val="21682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Основные понятия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81123"/>
              </p:ext>
            </p:extLst>
          </p:nvPr>
        </p:nvGraphicFramePr>
        <p:xfrm>
          <a:off x="652096" y="1699846"/>
          <a:ext cx="78867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1195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ДРУГИЕ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«Я» </a:t>
                      </a:r>
                      <a:r>
                        <a:rPr lang="ru-RU" dirty="0" smtClean="0"/>
                        <a:t>«как свойство человека выделять себя из окружающей среды, чувствовать свою целостность, физическое и психическое состояние».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«Другой» (иной, чужой)</a:t>
                      </a:r>
                      <a:r>
                        <a:rPr lang="ru-RU" baseline="0" dirty="0" smtClean="0"/>
                        <a:t> – одна из центральных философских и социально-культурных категорий, определяющая другого как не-Я.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899139" y="4712677"/>
            <a:ext cx="5791200" cy="1488831"/>
          </a:xfrm>
          <a:prstGeom prst="roundRect">
            <a:avLst/>
          </a:prstGeom>
          <a:solidFill>
            <a:srgbClr val="F1F1F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«Я»</a:t>
            </a:r>
            <a:r>
              <a:rPr lang="ru-RU" dirty="0" smtClean="0">
                <a:solidFill>
                  <a:schemeClr val="tx1"/>
                </a:solidFill>
              </a:rPr>
              <a:t> осознает себя, формируется и проявляется в отношениях и взаимодействии с </a:t>
            </a:r>
            <a:r>
              <a:rPr lang="ru-RU" b="1" dirty="0" smtClean="0">
                <a:solidFill>
                  <a:schemeClr val="tx1"/>
                </a:solidFill>
              </a:rPr>
              <a:t>«другими» </a:t>
            </a:r>
            <a:r>
              <a:rPr lang="ru-RU" dirty="0" smtClean="0">
                <a:solidFill>
                  <a:schemeClr val="tx1"/>
                </a:solidFill>
              </a:rPr>
              <a:t>– индивидуумами, группами людей, обществом в целом.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8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6" y="133084"/>
            <a:ext cx="7425103" cy="687531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/>
              <a:t>Аспекты направления «Я и другие»</a:t>
            </a:r>
          </a:p>
        </p:txBody>
      </p: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2286531" y="4377660"/>
            <a:ext cx="5416147" cy="774701"/>
            <a:chOff x="1398" y="1640"/>
            <a:chExt cx="2928" cy="488"/>
          </a:xfrm>
        </p:grpSpPr>
        <p:sp>
          <p:nvSpPr>
            <p:cNvPr id="54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gray">
            <a:xfrm>
              <a:off x="1398" y="164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dirty="0" smtClean="0"/>
                <a:t>Взаимоотношения личности и общества</a:t>
              </a:r>
              <a:endParaRPr lang="en-US" sz="2400" dirty="0"/>
            </a:p>
          </p:txBody>
        </p:sp>
      </p:grpSp>
      <p:grpSp>
        <p:nvGrpSpPr>
          <p:cNvPr id="57" name="Group 10"/>
          <p:cNvGrpSpPr>
            <a:grpSpLocks/>
          </p:cNvGrpSpPr>
          <p:nvPr/>
        </p:nvGrpSpPr>
        <p:grpSpPr bwMode="auto">
          <a:xfrm>
            <a:off x="2286000" y="1140375"/>
            <a:ext cx="5338988" cy="711200"/>
            <a:chOff x="1344" y="1680"/>
            <a:chExt cx="2928" cy="448"/>
          </a:xfrm>
        </p:grpSpPr>
        <p:sp>
          <p:nvSpPr>
            <p:cNvPr id="58" name="Freeform 11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DACB5E">
                    <a:gamma/>
                    <a:tint val="21176"/>
                    <a:invGamma/>
                  </a:srgbClr>
                </a:gs>
                <a:gs pos="100000">
                  <a:srgbClr val="DACB5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dirty="0" smtClean="0"/>
                <a:t>Межличностные отношения </a:t>
              </a:r>
            </a:p>
            <a:p>
              <a:pPr algn="ctr"/>
              <a:r>
                <a:rPr lang="ru-RU" sz="2000" dirty="0" smtClean="0"/>
                <a:t>(позитивные и негативные) </a:t>
              </a:r>
              <a:endParaRPr lang="en-US" sz="2000" dirty="0"/>
            </a:p>
          </p:txBody>
        </p:sp>
      </p:grpSp>
      <p:grpSp>
        <p:nvGrpSpPr>
          <p:cNvPr id="61" name="Group 14"/>
          <p:cNvGrpSpPr>
            <a:grpSpLocks/>
          </p:cNvGrpSpPr>
          <p:nvPr/>
        </p:nvGrpSpPr>
        <p:grpSpPr bwMode="auto">
          <a:xfrm>
            <a:off x="2286000" y="2603074"/>
            <a:ext cx="5416147" cy="1009196"/>
            <a:chOff x="1344" y="1680"/>
            <a:chExt cx="2928" cy="448"/>
          </a:xfrm>
        </p:grpSpPr>
        <p:sp>
          <p:nvSpPr>
            <p:cNvPr id="62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51373"/>
                    <a:invGamma/>
                  </a:srgbClr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000" dirty="0" smtClean="0"/>
                <a:t>Конфликты между людьми и </a:t>
              </a:r>
            </a:p>
            <a:p>
              <a:pPr algn="ctr"/>
              <a:r>
                <a:rPr lang="ru-RU" sz="2000" dirty="0" smtClean="0"/>
                <a:t>способы их разрешения</a:t>
              </a:r>
              <a:endParaRPr lang="en-US" sz="2000" dirty="0"/>
            </a:p>
          </p:txBody>
        </p:sp>
      </p:grpSp>
      <p:sp>
        <p:nvSpPr>
          <p:cNvPr id="3" name="Стрелка вниз 2"/>
          <p:cNvSpPr/>
          <p:nvPr/>
        </p:nvSpPr>
        <p:spPr>
          <a:xfrm>
            <a:off x="4652401" y="17642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33085"/>
            <a:ext cx="7886699" cy="804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Межличностные отношения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(«навстречу друг к другу»)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69749"/>
              </p:ext>
            </p:extLst>
          </p:nvPr>
        </p:nvGraphicFramePr>
        <p:xfrm>
          <a:off x="0" y="1270000"/>
          <a:ext cx="8515350" cy="5353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3061" y="196657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Любовь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293" y="388625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Дружба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708" y="5504765"/>
            <a:ext cx="1863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Сотрудничество, ученичество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Межличностные отношения</a:t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(«против других»)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292197"/>
              </p:ext>
            </p:extLst>
          </p:nvPr>
        </p:nvGraphicFramePr>
        <p:xfrm>
          <a:off x="117231" y="1234831"/>
          <a:ext cx="8956431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7153"/>
                <a:gridCol w="467927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Негативные взаимоотношения</a:t>
                      </a:r>
                      <a:endParaRPr lang="ru-RU" dirty="0"/>
                    </a:p>
                  </a:txBody>
                  <a:tcPr>
                    <a:solidFill>
                      <a:srgbClr val="3855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>
                    <a:solidFill>
                      <a:srgbClr val="3855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Неприязнь к другим,</a:t>
                      </a:r>
                      <a:r>
                        <a:rPr lang="ru-RU" baseline="0" dirty="0" smtClean="0"/>
                        <a:t> зависть, проявление эгоизма, ненависть, жестокость, агрессия, межличностные конфликты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Грибоедов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«Евгений Онегин»,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М.Ю. Лермонтов «Герой нашего времени»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Н. Лесков «Леди Макбет </a:t>
                      </a:r>
                      <a:r>
                        <a:rPr lang="ru-RU" dirty="0" err="1" smtClean="0"/>
                        <a:t>Мценского</a:t>
                      </a:r>
                      <a:r>
                        <a:rPr lang="ru-RU" dirty="0" smtClean="0"/>
                        <a:t> уезда»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err="1" smtClean="0"/>
                        <a:t>М.Горький</a:t>
                      </a:r>
                      <a:r>
                        <a:rPr lang="ru-RU" dirty="0" smtClean="0"/>
                        <a:t> «На дне», «Старуха </a:t>
                      </a:r>
                      <a:r>
                        <a:rPr lang="ru-RU" dirty="0" err="1" smtClean="0"/>
                        <a:t>Изергиль</a:t>
                      </a:r>
                      <a:r>
                        <a:rPr lang="ru-RU" dirty="0" smtClean="0"/>
                        <a:t>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Ю. Яковлев «Он убил мою собаку»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В. </a:t>
                      </a:r>
                      <a:r>
                        <a:rPr lang="ru-RU" dirty="0" err="1" smtClean="0"/>
                        <a:t>Железников</a:t>
                      </a:r>
                      <a:r>
                        <a:rPr lang="ru-RU" baseline="0" dirty="0" smtClean="0"/>
                        <a:t> «Чучело»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err="1" smtClean="0"/>
                        <a:t>Е.Габова</a:t>
                      </a:r>
                      <a:r>
                        <a:rPr lang="ru-RU" baseline="0" dirty="0" smtClean="0"/>
                        <a:t> «Не пускайте Рыжую на озеро»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505074"/>
              </p:ext>
            </p:extLst>
          </p:nvPr>
        </p:nvGraphicFramePr>
        <p:xfrm>
          <a:off x="398585" y="4864686"/>
          <a:ext cx="834683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923"/>
                <a:gridCol w="44489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Способы преодоления конфликтов</a:t>
                      </a:r>
                      <a:endParaRPr lang="ru-RU" dirty="0"/>
                    </a:p>
                  </a:txBody>
                  <a:tcPr>
                    <a:solidFill>
                      <a:srgbClr val="3855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>
                    <a:solidFill>
                      <a:srgbClr val="38559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Любовь и уважение к людям, умение пойти на компромисс, признавать свои ошибки, понять и принять чужую</a:t>
                      </a:r>
                      <a:r>
                        <a:rPr lang="ru-RU" baseline="0" dirty="0" smtClean="0"/>
                        <a:t> позицию и т.д.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Д.С. Лихачев «Письма о добром и прекрасном», Д. Гранин «О милосердии», Б. Екимов «Говори, мама, говори», «Ночь исцеления» и др.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Человек и общество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487550"/>
              </p:ext>
            </p:extLst>
          </p:nvPr>
        </p:nvGraphicFramePr>
        <p:xfrm>
          <a:off x="628650" y="1270000"/>
          <a:ext cx="78867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/>
                <a:gridCol w="39433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темы</a:t>
                      </a:r>
                      <a:r>
                        <a:rPr lang="ru-RU" baseline="0" dirty="0" smtClean="0"/>
                        <a:t> сочинений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Произведения для аргументации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Каких людей не принимает общество и почему?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Как найти</a:t>
                      </a:r>
                      <a:r>
                        <a:rPr lang="ru-RU" baseline="0" dirty="0" smtClean="0"/>
                        <a:t> свое место в обществе?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Должен ли человек прислушиваться к мнению окружающих?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Как научиться понимать других?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Может ли человек жить вне общества?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Может ли человек ставить себя выше общества?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Способен ли один человек один изменить общество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Грибоедов 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«Евгений Онегин»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М.Ю. Лермонтов «Герой нашего времени»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Л.Н. Толстой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Ф.М. Достоевский «Преступление и наказание»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Е. Замятин «Мы»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М.А. Шолохов «Тихий Дон»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М.А. Булгаков «Мастер и Маргарита»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А.И. Солженицын «Один день Ивана Денисовича»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 Грин «Алые паруса»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6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015" y="133084"/>
            <a:ext cx="7542334" cy="104722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Даты проведения итогового сочинения </a:t>
            </a:r>
            <a:br>
              <a:rPr lang="ru-RU" sz="3200" dirty="0" smtClean="0"/>
            </a:br>
            <a:r>
              <a:rPr lang="ru-RU" sz="3200" dirty="0" smtClean="0"/>
              <a:t>в 2020</a:t>
            </a:r>
            <a:r>
              <a:rPr lang="en-US" sz="3200" dirty="0" smtClean="0"/>
              <a:t>/21</a:t>
            </a:r>
            <a:r>
              <a:rPr lang="ru-RU" sz="3200" dirty="0" smtClean="0"/>
              <a:t>учебном году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385" y="1270000"/>
            <a:ext cx="7049964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Основной срок: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- 2 </a:t>
            </a:r>
            <a:r>
              <a:rPr lang="ru-RU" sz="2400" b="1" i="1" dirty="0">
                <a:solidFill>
                  <a:srgbClr val="C00000"/>
                </a:solidFill>
              </a:rPr>
              <a:t>декабря 2020 </a:t>
            </a:r>
            <a:r>
              <a:rPr lang="ru-RU" sz="2400" b="1" i="1" dirty="0" smtClean="0">
                <a:solidFill>
                  <a:srgbClr val="C00000"/>
                </a:solidFill>
              </a:rPr>
              <a:t>года</a:t>
            </a:r>
            <a:r>
              <a:rPr lang="ru-RU" sz="2400" b="1" i="1" dirty="0" smtClean="0"/>
              <a:t> (</a:t>
            </a:r>
            <a:r>
              <a:rPr lang="ru-RU" sz="2400" dirty="0" smtClean="0"/>
              <a:t>в </a:t>
            </a:r>
            <a:r>
              <a:rPr lang="ru-RU" sz="2400" dirty="0"/>
              <a:t>первую среду </a:t>
            </a:r>
            <a:r>
              <a:rPr lang="ru-RU" sz="2400" dirty="0" smtClean="0"/>
              <a:t>декабря). </a:t>
            </a:r>
          </a:p>
          <a:p>
            <a:pPr marL="0" indent="0">
              <a:buNone/>
            </a:pPr>
            <a:r>
              <a:rPr lang="ru-RU" sz="2400" dirty="0" smtClean="0"/>
              <a:t>Дополнительный </a:t>
            </a:r>
            <a:r>
              <a:rPr lang="ru-RU" sz="2400" dirty="0"/>
              <a:t>срок 1 (первая среда февраля)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C00000"/>
                </a:solidFill>
              </a:rPr>
              <a:t>3 </a:t>
            </a:r>
            <a:r>
              <a:rPr lang="ru-RU" sz="2400" b="1" i="1" dirty="0">
                <a:solidFill>
                  <a:srgbClr val="C00000"/>
                </a:solidFill>
              </a:rPr>
              <a:t>февраля 2021 </a:t>
            </a:r>
            <a:r>
              <a:rPr lang="ru-RU" sz="2400" b="1" i="1" dirty="0" smtClean="0">
                <a:solidFill>
                  <a:srgbClr val="C00000"/>
                </a:solidFill>
              </a:rPr>
              <a:t>года </a:t>
            </a:r>
          </a:p>
          <a:p>
            <a:pPr marL="0" indent="0">
              <a:buNone/>
            </a:pPr>
            <a:r>
              <a:rPr lang="ru-RU" sz="2400" dirty="0"/>
              <a:t>Д</a:t>
            </a:r>
            <a:r>
              <a:rPr lang="ru-RU" sz="2400" dirty="0" smtClean="0"/>
              <a:t>ополнительный </a:t>
            </a:r>
            <a:r>
              <a:rPr lang="ru-RU" sz="2400" dirty="0"/>
              <a:t>срок 2 (первая рабочая среда мая) - </a:t>
            </a:r>
            <a:r>
              <a:rPr lang="ru-RU" sz="2400" b="1" i="1" dirty="0">
                <a:solidFill>
                  <a:srgbClr val="C00000"/>
                </a:solidFill>
              </a:rPr>
              <a:t>5 мая 2021 </a:t>
            </a:r>
            <a:r>
              <a:rPr lang="ru-RU" sz="2400" b="1" i="1" dirty="0" smtClean="0">
                <a:solidFill>
                  <a:srgbClr val="C00000"/>
                </a:solidFill>
              </a:rPr>
              <a:t>года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u="sng" dirty="0"/>
              <a:t>Зачёт за сочинение является </a:t>
            </a:r>
            <a:r>
              <a:rPr lang="ru-RU" sz="2400" u="sng" dirty="0" smtClean="0"/>
              <a:t>обязательным</a:t>
            </a:r>
            <a:r>
              <a:rPr lang="en-US" sz="2400" u="sng" dirty="0" smtClean="0"/>
              <a:t> </a:t>
            </a:r>
            <a:r>
              <a:rPr lang="ru-RU" sz="2400" u="sng" dirty="0" smtClean="0"/>
              <a:t>условием </a:t>
            </a:r>
            <a:r>
              <a:rPr lang="ru-RU" sz="2400" u="sng" dirty="0"/>
              <a:t>допуска к государственной итоговой аттестации (ЕГЭ</a:t>
            </a:r>
            <a:r>
              <a:rPr lang="ru-RU" sz="2400" u="sng" dirty="0" smtClean="0"/>
              <a:t>).</a:t>
            </a:r>
            <a:endParaRPr lang="ru-RU" sz="2400" u="sng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211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Направление «Время перемен»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1938" y="1606063"/>
            <a:ext cx="7073411" cy="3493476"/>
          </a:xfrm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В рамках </a:t>
            </a:r>
            <a:r>
              <a:rPr lang="ru-RU" sz="2000" dirty="0"/>
              <a:t>данного направления можно будет поразмышлять </a:t>
            </a:r>
            <a:r>
              <a:rPr lang="ru-RU" sz="2000" u="sng" dirty="0"/>
              <a:t>о меняющемся мире</a:t>
            </a:r>
            <a:r>
              <a:rPr lang="ru-RU" sz="2000" dirty="0"/>
              <a:t>, </a:t>
            </a:r>
            <a:r>
              <a:rPr lang="ru-RU" sz="2000" u="sng" dirty="0"/>
              <a:t>о причинах и следствиях изменений, происходящих внутри человека и в окружающей его действительности</a:t>
            </a:r>
            <a:r>
              <a:rPr lang="ru-RU" sz="2000" dirty="0"/>
              <a:t>, о том, перед каким </a:t>
            </a:r>
            <a:r>
              <a:rPr lang="ru-RU" sz="2000" u="sng" dirty="0"/>
              <a:t>выбором</a:t>
            </a:r>
            <a:r>
              <a:rPr lang="ru-RU" sz="2000" dirty="0"/>
              <a:t> он оказывается в </a:t>
            </a:r>
            <a:r>
              <a:rPr lang="ru-RU" sz="2000" u="sng" dirty="0"/>
              <a:t>период формирования собственного мировоззрения, в эпоху социальных и культурных изменений</a:t>
            </a:r>
            <a:r>
              <a:rPr lang="ru-RU" sz="2000" dirty="0"/>
              <a:t>. На эти и другие вопросы в русле конкретных тем можно ответить, опираясь на различные литературные источники (художественные произведения, </a:t>
            </a:r>
            <a:r>
              <a:rPr lang="ru-RU" sz="2000" dirty="0" err="1"/>
              <a:t>мемуаристику</a:t>
            </a:r>
            <a:r>
              <a:rPr lang="ru-RU" sz="2000" dirty="0"/>
              <a:t>, научную литературу, публицистику), а также на собственный опыт осмысления жизни в «большом времени» с его проблемами и противоречиями.</a:t>
            </a:r>
          </a:p>
        </p:txBody>
      </p:sp>
    </p:spTree>
    <p:extLst>
      <p:ext uri="{BB962C8B-B14F-4D97-AF65-F5344CB8AC3E}">
        <p14:creationId xmlns:p14="http://schemas.microsoft.com/office/powerpoint/2010/main" val="257062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понятия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243711"/>
              </p:ext>
            </p:extLst>
          </p:nvPr>
        </p:nvGraphicFramePr>
        <p:xfrm>
          <a:off x="628650" y="1270000"/>
          <a:ext cx="78867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3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Аспекты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направления «Время перемен»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07386"/>
              </p:ext>
            </p:extLst>
          </p:nvPr>
        </p:nvGraphicFramePr>
        <p:xfrm>
          <a:off x="0" y="1242646"/>
          <a:ext cx="8515350" cy="4934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179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«Время перемен»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614023"/>
              </p:ext>
            </p:extLst>
          </p:nvPr>
        </p:nvGraphicFramePr>
        <p:xfrm>
          <a:off x="851387" y="2382129"/>
          <a:ext cx="756578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2891"/>
                <a:gridCol w="3782891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Справедливо ли</a:t>
                      </a:r>
                      <a:r>
                        <a:rPr lang="ru-RU" baseline="0" dirty="0" smtClean="0"/>
                        <a:t> утверждение, что всё начинается с детства?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Какова роль детских воспоминаний в жизни человека?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Согласны ли вы с тем, что время определяет судьбу и характер человека?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Каковы причины внутренних перемен в жизни человека?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 ли вы с утверждением, что человек – хозяин своей судьбы?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Л.Н. Толстой «Детство», «Отрочество», «Юность»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 Шмелев «Лето Господне»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«Евгений Онегин»,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Ф.М. Достоевский «Преступление</a:t>
                      </a:r>
                      <a:r>
                        <a:rPr lang="ru-RU" baseline="0" dirty="0" smtClean="0"/>
                        <a:t> и наказание»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И.А. Гончаров «Обломов»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Л.Н. Толстой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М.А. Шолохов «Тихий Дон»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В. Кондратьев «Сашка»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1. Внутренние </a:t>
            </a:r>
            <a:r>
              <a:rPr lang="ru-RU" dirty="0">
                <a:solidFill>
                  <a:schemeClr val="tx1"/>
                </a:solidFill>
              </a:rPr>
              <a:t>и внешние перемены в жизни человека, их причины и последствия. Взросление, становление, старение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8655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«Время перемен»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113979"/>
              </p:ext>
            </p:extLst>
          </p:nvPr>
        </p:nvGraphicFramePr>
        <p:xfrm>
          <a:off x="515815" y="2344616"/>
          <a:ext cx="8053754" cy="4194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6877"/>
                <a:gridCol w="4026877"/>
              </a:tblGrid>
              <a:tr h="33293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287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Зачем нужны перемены в обществе?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Почему перемены неизбежны?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Почему люди боятся перемен?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 понимаете фразу «в судьбе отдельного человека –история всей страны»?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Сложно ли жить в эпоху перемен?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 ли вы с тем, что «выживает не самый сильный и умный, а тот, кто лучше всех приспосабливается к изменениям»?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Грибоедов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Пушкин «Евгений Онегин»,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А.Н. Островский «Гроза»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Ф.М. Достоевский «Преступление</a:t>
                      </a:r>
                      <a:r>
                        <a:rPr lang="ru-RU" baseline="0" dirty="0" smtClean="0"/>
                        <a:t> и наказание»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Л.Н. Толстой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А.П. Чехов «Вишневый сад»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М.А. Шолохов «Тихий Дон»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В. Быков «Сотников»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В. Некрасов «Сенька»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2. Человек </a:t>
            </a:r>
            <a:r>
              <a:rPr lang="ru-RU" dirty="0">
                <a:solidFill>
                  <a:schemeClr val="tx1"/>
                </a:solidFill>
              </a:rPr>
              <a:t>в эпоху перемен. Боязнь перемен, стремление к переменам. Поведение человека во время душевных, социальных и политических изменений, нравственный </a:t>
            </a:r>
            <a:r>
              <a:rPr lang="ru-RU" dirty="0" smtClean="0">
                <a:solidFill>
                  <a:schemeClr val="tx1"/>
                </a:solidFill>
              </a:rPr>
              <a:t>выбор.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«Время перемен»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052362"/>
              </p:ext>
            </p:extLst>
          </p:nvPr>
        </p:nvGraphicFramePr>
        <p:xfrm>
          <a:off x="562707" y="2344616"/>
          <a:ext cx="8006862" cy="437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431"/>
                <a:gridCol w="4003431"/>
              </a:tblGrid>
              <a:tr h="34887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01210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/>
                        <a:t>Как технический прогресс влияет на общество?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современные технологии влияют на жизнь общества?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изменился человек благодаря техническому прогрессу?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Влияют ли культурные изменения в обществе на мировоззрение человека?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меняется человеческое мышление в эпоху инноваций?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А.С. Грибоедов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М.А. Булгаков «Собачье сердце»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Е. Замятин «Мы»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А.Н. Толстой «Гиперболоид инженера Гарина»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Ю. Нагибин</a:t>
                      </a:r>
                      <a:r>
                        <a:rPr lang="ru-RU" baseline="0" dirty="0" smtClean="0"/>
                        <a:t> «Рассказы о Гагарине»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Нобелевская лекция А.Д. Сахарова 1 декабря 1975 года. -</a:t>
                      </a:r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https://www.yabloko.ru/Themes/History/sakharov_nobel_lec.html</a:t>
                      </a:r>
                      <a:endParaRPr lang="ru-RU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С. Алексиевич «Чернобыльская молитва»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3. Искусство </a:t>
            </a:r>
            <a:r>
              <a:rPr lang="ru-RU" dirty="0">
                <a:solidFill>
                  <a:schemeClr val="tx1"/>
                </a:solidFill>
              </a:rPr>
              <a:t>и наука как отражение культурных перемен. Влияние культурных, исторических, политических перемен на искусство, науку.</a:t>
            </a:r>
          </a:p>
        </p:txBody>
      </p:sp>
    </p:spTree>
    <p:extLst>
      <p:ext uri="{BB962C8B-B14F-4D97-AF65-F5344CB8AC3E}">
        <p14:creationId xmlns:p14="http://schemas.microsoft.com/office/powerpoint/2010/main" val="25126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A5896"/>
                </a:solidFill>
              </a:rPr>
              <a:t>Направление «Разговор с собой»</a:t>
            </a:r>
            <a:endParaRPr lang="ru-RU" dirty="0">
              <a:solidFill>
                <a:srgbClr val="3A589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046" y="1879600"/>
            <a:ext cx="7389934" cy="3618523"/>
          </a:xfrm>
          <a:solidFill>
            <a:srgbClr val="F1F1F1"/>
          </a:solidFill>
          <a:ln>
            <a:solidFill>
              <a:srgbClr val="003374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Названное направление побуждает к размышлению о том, что значит </a:t>
            </a:r>
            <a:r>
              <a:rPr lang="ru-RU" sz="2000" u="sng" dirty="0"/>
              <a:t>«быть самим собой»</a:t>
            </a:r>
            <a:r>
              <a:rPr lang="ru-RU" sz="2000" dirty="0"/>
              <a:t>. Данная тематика связана с вопросами, которые человек задает сам себе, об опасности </a:t>
            </a:r>
            <a:r>
              <a:rPr lang="ru-RU" sz="2000" u="sng" dirty="0"/>
              <a:t>внутреннего разлада</a:t>
            </a:r>
            <a:r>
              <a:rPr lang="ru-RU" sz="2000" dirty="0"/>
              <a:t>, о работе </a:t>
            </a:r>
            <a:r>
              <a:rPr lang="ru-RU" sz="2000" u="sng" dirty="0"/>
              <a:t>совести</a:t>
            </a:r>
            <a:r>
              <a:rPr lang="ru-RU" sz="2000" dirty="0"/>
              <a:t> и поисках </a:t>
            </a:r>
            <a:r>
              <a:rPr lang="ru-RU" sz="2000" u="sng" dirty="0"/>
              <a:t>смысла жизни</a:t>
            </a:r>
            <a:r>
              <a:rPr lang="ru-RU" sz="2000" dirty="0"/>
              <a:t>. Темы этого направления нацеливают на </a:t>
            </a:r>
            <a:r>
              <a:rPr lang="ru-RU" sz="2000" u="sng" dirty="0"/>
              <a:t>самоанализ</a:t>
            </a:r>
            <a:r>
              <a:rPr lang="ru-RU" sz="2000" dirty="0"/>
              <a:t>, </a:t>
            </a:r>
            <a:r>
              <a:rPr lang="ru-RU" sz="2000" u="sng" dirty="0"/>
              <a:t>осмысление опыта других </a:t>
            </a:r>
            <a:r>
              <a:rPr lang="ru-RU" sz="2000" dirty="0"/>
              <a:t>людей (или поступков литературных героев), стремящихся понять себя. Темы позволяют задуматься о </a:t>
            </a:r>
            <a:r>
              <a:rPr lang="ru-RU" sz="2000" u="sng" dirty="0"/>
              <a:t>сильных</a:t>
            </a:r>
            <a:r>
              <a:rPr lang="ru-RU" sz="2000" dirty="0"/>
              <a:t> и </a:t>
            </a:r>
            <a:r>
              <a:rPr lang="ru-RU" sz="2000" u="sng" dirty="0"/>
              <a:t>слабых</a:t>
            </a:r>
            <a:r>
              <a:rPr lang="ru-RU" sz="2000" dirty="0"/>
              <a:t> сторонах собственной </a:t>
            </a:r>
            <a:r>
              <a:rPr lang="ru-RU" sz="2000" u="sng" dirty="0"/>
              <a:t>личности</a:t>
            </a:r>
            <a:r>
              <a:rPr lang="ru-RU" sz="2000" dirty="0"/>
              <a:t>, о ценности и уникальности своего внутреннего мира, о необходимости </a:t>
            </a:r>
            <a:r>
              <a:rPr lang="ru-RU" sz="2000" u="sng" dirty="0"/>
              <a:t>самопознания</a:t>
            </a:r>
            <a:r>
              <a:rPr lang="ru-RU" sz="2000" dirty="0"/>
              <a:t> и </a:t>
            </a:r>
            <a:r>
              <a:rPr lang="ru-RU" sz="2000" u="sng" dirty="0"/>
              <a:t>самосовершенствования. </a:t>
            </a:r>
            <a:r>
              <a:rPr lang="ru-RU" sz="2000" dirty="0"/>
              <a:t>Раскрывая тему, можно обратиться к художественной, психологической, философской литературе, мемуарам, дневникам и публицистике.</a:t>
            </a:r>
          </a:p>
        </p:txBody>
      </p:sp>
    </p:spTree>
    <p:extLst>
      <p:ext uri="{BB962C8B-B14F-4D97-AF65-F5344CB8AC3E}">
        <p14:creationId xmlns:p14="http://schemas.microsoft.com/office/powerpoint/2010/main" val="17533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</a:t>
            </a:r>
            <a:r>
              <a:rPr lang="ru-RU" sz="3600" dirty="0" smtClean="0">
                <a:solidFill>
                  <a:srgbClr val="002060"/>
                </a:solidFill>
              </a:rPr>
              <a:t>«Разговор с самим собой»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271556"/>
              </p:ext>
            </p:extLst>
          </p:nvPr>
        </p:nvGraphicFramePr>
        <p:xfrm>
          <a:off x="550985" y="2344617"/>
          <a:ext cx="8018584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292"/>
                <a:gridCol w="4009292"/>
              </a:tblGrid>
              <a:tr h="3156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132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Что значит быть самим собой?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Что</a:t>
                      </a:r>
                      <a:r>
                        <a:rPr lang="ru-RU" sz="2000" baseline="0" dirty="0" smtClean="0"/>
                        <a:t> делает  человека счастливым?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aseline="0" dirty="0" smtClean="0"/>
                        <a:t>Что мешает человеку быть счастливым?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aseline="0" dirty="0" smtClean="0"/>
                        <a:t>Легко ли оставаться самим собой?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baseline="0" dirty="0" smtClean="0"/>
                        <a:t>Что помогает человеку лучше понять себя?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А.С. Грибоедов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А.С. Пушкин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М.Ю. Лермонтов «Герой нашего времени»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Л.Н. Толстой «Юность»,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А.П. Чехов «</a:t>
                      </a:r>
                      <a:r>
                        <a:rPr lang="ru-RU" sz="2000" dirty="0" err="1" smtClean="0"/>
                        <a:t>Ионыч</a:t>
                      </a:r>
                      <a:r>
                        <a:rPr lang="ru-RU" sz="2000" dirty="0" smtClean="0"/>
                        <a:t>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И.А. Бунин «Чистый понедельник»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. Вопросы, которые человек задает сам себе, стремясь понять свою суть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3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</a:t>
            </a:r>
            <a:r>
              <a:rPr lang="ru-RU" sz="3600" dirty="0" smtClean="0">
                <a:solidFill>
                  <a:srgbClr val="002060"/>
                </a:solidFill>
              </a:rPr>
              <a:t>«Разговор с самим собой»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567865"/>
              </p:ext>
            </p:extLst>
          </p:nvPr>
        </p:nvGraphicFramePr>
        <p:xfrm>
          <a:off x="550985" y="2344617"/>
          <a:ext cx="8018584" cy="356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292"/>
                <a:gridCol w="4009292"/>
              </a:tblGrid>
              <a:tr h="3156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20132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Что такое внутренний конфликт?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Каковы причины внутреннего конфликта?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Можно ли преодолеть внутренний конфликт?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000" dirty="0" smtClean="0"/>
                        <a:t>К чему приводит душевный разлад?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А.С. Грибоедов «Горе от ума»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А.С. Пушкин «Евгений Онегин», 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Ф.М. Достоевский «Преступление и наказание»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Л.Н. Толстой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И.А. Бунин «Чистый понедельник»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tx1"/>
                </a:solidFill>
              </a:rPr>
              <a:t>2. Внутренний разлад (кризис, конфликт)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6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</a:t>
            </a:r>
            <a:r>
              <a:rPr lang="ru-RU" sz="3600" dirty="0" smtClean="0">
                <a:solidFill>
                  <a:srgbClr val="002060"/>
                </a:solidFill>
              </a:rPr>
              <a:t>«Разговор с самим собой»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13332"/>
              </p:ext>
            </p:extLst>
          </p:nvPr>
        </p:nvGraphicFramePr>
        <p:xfrm>
          <a:off x="550985" y="2344617"/>
          <a:ext cx="8018584" cy="3567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292"/>
                <a:gridCol w="4009292"/>
              </a:tblGrid>
              <a:tr h="31560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0132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/>
                        <a:t>Д.С. Лихачев «Письма о добром и прекрасном» («Тревоги совести»):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dirty="0" smtClean="0"/>
                        <a:t>«Совесть всегда исходит из глубины души, и совестью в той или иной степени человек очищается. Совесть «грызет».  Совесть не бывает ложной.  Она бывает приглушенной или слишком преувеличенной (крайне редко)… Честь, порядочность, совесть – это качества, которыми нужно дорожить так же, как мы дорожим своим здоровьем, ибо без этих качеств и человек – не человек».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А.С. Пушкин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Н.В. Гоголь «Мертвые души»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Ф.М. Достоевский «Преступление и наказание»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Н.А. Некрасов «Рыцарь на час»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М.Е. Салтыков-Щедрин «Пропала совесть»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А.П. Чехов «</a:t>
                      </a:r>
                      <a:r>
                        <a:rPr lang="ru-RU" sz="1600" dirty="0" err="1" smtClean="0"/>
                        <a:t>Ионыч</a:t>
                      </a:r>
                      <a:r>
                        <a:rPr lang="ru-RU" sz="1600" dirty="0" smtClean="0"/>
                        <a:t>», </a:t>
                      </a:r>
                      <a:r>
                        <a:rPr lang="ru-RU" sz="1600" smtClean="0"/>
                        <a:t>«Крыжовник»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В. Ф.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Тендряков «Хлеб</a:t>
                      </a:r>
                      <a:r>
                        <a:rPr lang="ru-RU" sz="1600" baseline="0" dirty="0" smtClean="0"/>
                        <a:t> для собаки»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А.Т. Твардовский «Я знаю, никакой моей вины…»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В.П. Астафьев «Конь с розовой гривой»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28650" y="1254369"/>
            <a:ext cx="7886699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>
                <a:solidFill>
                  <a:schemeClr val="tx1"/>
                </a:solidFill>
              </a:rPr>
              <a:t>Совесть –</a:t>
            </a:r>
            <a:r>
              <a:rPr lang="ru-RU" dirty="0">
                <a:solidFill>
                  <a:schemeClr val="tx1"/>
                </a:solidFill>
              </a:rPr>
              <a:t> чувство и сознание моральной ответственности за свое поведение и поступки перед самим собой, перед окружающими людьми, </a:t>
            </a:r>
            <a:r>
              <a:rPr lang="ru-RU" dirty="0" smtClean="0">
                <a:solidFill>
                  <a:schemeClr val="tx1"/>
                </a:solidFill>
              </a:rPr>
              <a:t>обществом.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Нормативно-методические материалы ФИПИ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9877" y="1270000"/>
            <a:ext cx="7155472" cy="4906963"/>
          </a:xfrm>
        </p:spPr>
        <p:txBody>
          <a:bodyPr/>
          <a:lstStyle/>
          <a:p>
            <a:r>
              <a:rPr lang="ru-RU" sz="2200" dirty="0" smtClean="0"/>
              <a:t>Комментарий к открытым тематическим направлениям итогового сочинения 2020</a:t>
            </a:r>
            <a:r>
              <a:rPr lang="en-US" sz="2200" dirty="0" smtClean="0"/>
              <a:t>/</a:t>
            </a:r>
            <a:r>
              <a:rPr lang="ru-RU" sz="2200" dirty="0" smtClean="0"/>
              <a:t>2021 учебного года</a:t>
            </a:r>
          </a:p>
          <a:p>
            <a:r>
              <a:rPr lang="ru-RU" sz="2200" dirty="0" smtClean="0"/>
              <a:t>Письмо </a:t>
            </a:r>
            <a:r>
              <a:rPr lang="ru-RU" sz="2200" dirty="0" err="1" smtClean="0"/>
              <a:t>Рособрнадзора</a:t>
            </a:r>
            <a:r>
              <a:rPr lang="ru-RU" sz="2200" dirty="0" smtClean="0"/>
              <a:t> от 24.09.2020 о направлении методических материалов и документов для организации и проведения итогового сочинения (изложения)в 2020</a:t>
            </a:r>
            <a:r>
              <a:rPr lang="en-US" sz="2200" dirty="0" smtClean="0"/>
              <a:t>/</a:t>
            </a:r>
            <a:r>
              <a:rPr lang="ru-RU" sz="2200" dirty="0" smtClean="0"/>
              <a:t>21 учебном году</a:t>
            </a:r>
          </a:p>
          <a:p>
            <a:r>
              <a:rPr lang="ru-RU" sz="2200" dirty="0" smtClean="0"/>
              <a:t>Методические рекомендации по организации и проведению итогового сочинения (изложения) в 2020</a:t>
            </a:r>
            <a:r>
              <a:rPr lang="en-US" sz="2200" dirty="0" smtClean="0"/>
              <a:t>/</a:t>
            </a:r>
            <a:r>
              <a:rPr lang="ru-RU" sz="2200" dirty="0" smtClean="0"/>
              <a:t>21 учебном году</a:t>
            </a:r>
          </a:p>
          <a:p>
            <a:r>
              <a:rPr lang="ru-RU" sz="2200" dirty="0" smtClean="0"/>
              <a:t>Правила заполнения бланков итогового  сочинения (изложения) в 2020</a:t>
            </a:r>
            <a:r>
              <a:rPr lang="en-US" sz="2200" dirty="0" smtClean="0"/>
              <a:t>/</a:t>
            </a:r>
            <a:r>
              <a:rPr lang="ru-RU" sz="2200" dirty="0" smtClean="0"/>
              <a:t>21 учебном году</a:t>
            </a:r>
          </a:p>
          <a:p>
            <a:r>
              <a:rPr lang="ru-RU" sz="2200" dirty="0" smtClean="0"/>
              <a:t>Сборник отчетных форм для </a:t>
            </a:r>
            <a:r>
              <a:rPr lang="ru-RU" sz="2200" dirty="0"/>
              <a:t>проведения итогового  сочинения (изложения) в 2020</a:t>
            </a:r>
            <a:r>
              <a:rPr lang="en-US" sz="2200" dirty="0"/>
              <a:t>/</a:t>
            </a:r>
            <a:r>
              <a:rPr lang="ru-RU" sz="2200" dirty="0"/>
              <a:t>21 учебном году</a:t>
            </a:r>
          </a:p>
          <a:p>
            <a:endParaRPr lang="ru-RU" sz="2200" dirty="0" smtClean="0"/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8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</a:t>
            </a:r>
            <a:r>
              <a:rPr lang="ru-RU" sz="3600" dirty="0" smtClean="0">
                <a:solidFill>
                  <a:srgbClr val="002060"/>
                </a:solidFill>
              </a:rPr>
              <a:t>«Разговор с самим собой»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17873"/>
              </p:ext>
            </p:extLst>
          </p:nvPr>
        </p:nvGraphicFramePr>
        <p:xfrm>
          <a:off x="691661" y="2344617"/>
          <a:ext cx="772550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754"/>
                <a:gridCol w="3862754"/>
              </a:tblGrid>
              <a:tr h="28849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</a:p>
                  </a:txBody>
                  <a:tcPr/>
                </a:tc>
              </a:tr>
              <a:tr h="252504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В чем заключается смысл жизни?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Что значит фраза «жить</a:t>
                      </a:r>
                      <a:r>
                        <a:rPr lang="ru-RU" sz="1600" baseline="0" dirty="0" smtClean="0"/>
                        <a:t> по </a:t>
                      </a:r>
                      <a:r>
                        <a:rPr lang="ru-RU" sz="1600" baseline="0" dirty="0" smtClean="0"/>
                        <a:t>совести»?</a:t>
                      </a:r>
                      <a:endParaRPr lang="ru-RU" sz="1600" baseline="0" dirty="0" smtClean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Можно ли жить без цели?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Какие цели в жизни можно считать главными?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Как Вы понимаете смысл высказывания М. Горького: «В совершенствовании человека – смысл жизни»?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Каждый ли человек ищет смысл жизни?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М.Ю. Лермонтов «Герой нашего времени»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Л.Н. Толстой «Война и мир»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И.А. Гончаров «Обломов»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А.П. Чехов «</a:t>
                      </a:r>
                      <a:r>
                        <a:rPr lang="ru-RU" sz="1600" dirty="0" err="1" smtClean="0"/>
                        <a:t>Ионыч</a:t>
                      </a:r>
                      <a:r>
                        <a:rPr lang="ru-RU" sz="1600" dirty="0" smtClean="0"/>
                        <a:t>», «Крыжовник»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А.И. Солженицын «Матренин двор»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М.А. Булгаков «Мастер и Маргарита»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Д.С. Лихачев «Письма о добром и прекрасном»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3. Поиск смысла жизни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91662" y="5509846"/>
            <a:ext cx="7702061" cy="11957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sz="1600" dirty="0" smtClean="0">
                <a:solidFill>
                  <a:schemeClr val="tx1"/>
                </a:solidFill>
              </a:rPr>
              <a:t>А </a:t>
            </a:r>
            <a:r>
              <a:rPr lang="ru-RU" sz="1600" dirty="0">
                <a:solidFill>
                  <a:schemeClr val="tx1"/>
                </a:solidFill>
              </a:rPr>
              <a:t>в чем самая большая цель жизни? Я думаю: увеличивать добро в окружающем нас. А добро – это прежде всего счастье всех людей. Оно слагается из многого, и каждый раз жизнь ставит перед человеком задачу, которую важно уметь решать.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Д.С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smtClean="0">
                <a:solidFill>
                  <a:schemeClr val="tx1"/>
                </a:solidFill>
              </a:rPr>
              <a:t>Лихачев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34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Аспекты </a:t>
            </a:r>
            <a:br>
              <a:rPr lang="ru-RU" sz="3600" dirty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направления </a:t>
            </a:r>
            <a:r>
              <a:rPr lang="ru-RU" sz="3600" dirty="0" smtClean="0">
                <a:solidFill>
                  <a:srgbClr val="002060"/>
                </a:solidFill>
              </a:rPr>
              <a:t>«Разговор с самим собой»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424631"/>
              </p:ext>
            </p:extLst>
          </p:nvPr>
        </p:nvGraphicFramePr>
        <p:xfrm>
          <a:off x="550985" y="2344617"/>
          <a:ext cx="8018584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9292"/>
                <a:gridCol w="4009292"/>
              </a:tblGrid>
              <a:tr h="3017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</a:p>
                  </a:txBody>
                  <a:tcPr/>
                </a:tc>
              </a:tr>
              <a:tr h="26407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Нужно ли стремиться к познанию самого себя?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Почему умение анализировать свои действия и поступки – один</a:t>
                      </a:r>
                      <a:r>
                        <a:rPr lang="ru-RU" sz="1600" baseline="0" dirty="0" smtClean="0"/>
                        <a:t> из важных способов саморазвития человека?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В чем польза жизненных ошибок для человека?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/>
                        <a:t>Согласны ли Вы с утверждением героя И.С. Тургенева, что «всякий человек сам себя воспитать должен»?</a:t>
                      </a:r>
                      <a:endParaRPr lang="ru-RU" sz="1600" dirty="0" smtClean="0"/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А.С. Пушкин «Евгений</a:t>
                      </a:r>
                      <a:r>
                        <a:rPr lang="ru-RU" sz="1600" baseline="0" dirty="0" smtClean="0"/>
                        <a:t> Онегин»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М.Ю. Лермонтов «Герой нашего времени»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И.С.</a:t>
                      </a:r>
                      <a:r>
                        <a:rPr lang="ru-RU" sz="1600" baseline="0" dirty="0" smtClean="0"/>
                        <a:t> Тургенев «Отцы и дети»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Л.Н. Толстой «Война и мир», «Юность»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 Грин «Зеленая лампа»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Дневники и письма</a:t>
                      </a:r>
                      <a:r>
                        <a:rPr lang="ru-RU" sz="1600" baseline="0" dirty="0" smtClean="0"/>
                        <a:t>  Л.Н. Толстого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Д.С. Лихачев «Письма о добром и прекрасном»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91662" y="1254369"/>
            <a:ext cx="7725507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b="1" dirty="0" smtClean="0">
                <a:solidFill>
                  <a:schemeClr val="tx1"/>
                </a:solidFill>
              </a:rPr>
              <a:t>4. Необходимость самопознания и самосовершенствования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7877" y="5498123"/>
            <a:ext cx="7936523" cy="1078523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ahoma"/>
              </a:rPr>
              <a:t>…Чтоб </a:t>
            </a:r>
            <a:r>
              <a:rPr lang="ru-RU" sz="1600" dirty="0">
                <a:solidFill>
                  <a:schemeClr val="tx1"/>
                </a:solidFill>
                <a:latin typeface="Tahoma"/>
              </a:rPr>
              <a:t>жить честно, надо рваться, путаться, биться, ошибаться, начинать и бросать, и опять начинать, и опять бросать, и вечно бороться и лишаться. А спокойствие – душевная подлость</a:t>
            </a:r>
            <a:r>
              <a:rPr lang="ru-RU" sz="1600" dirty="0" smtClean="0">
                <a:solidFill>
                  <a:schemeClr val="tx1"/>
                </a:solidFill>
                <a:latin typeface="Tahoma"/>
              </a:rPr>
              <a:t>. (Из письма Л.Н. Толстого А.А. Толстой, 1857)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«Между прошлым и будущим: портрет моего поколения»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46" y="1973386"/>
            <a:ext cx="7014795" cy="3583354"/>
          </a:xfrm>
          <a:solidFill>
            <a:schemeClr val="bg1"/>
          </a:solidFill>
          <a:ln w="28575">
            <a:solidFill>
              <a:srgbClr val="003374"/>
            </a:solidFill>
          </a:ln>
          <a:effectLst/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Темы сочинений данного направления приглашают </a:t>
            </a:r>
            <a:r>
              <a:rPr lang="ru-RU" sz="2000" u="sng" dirty="0"/>
              <a:t>к размышлению о культурных запросах</a:t>
            </a:r>
            <a:r>
              <a:rPr lang="ru-RU" sz="2000" dirty="0"/>
              <a:t> современного человека, его литературных пристрастиях, </a:t>
            </a:r>
            <a:r>
              <a:rPr lang="ru-RU" sz="2000" u="sng" dirty="0"/>
              <a:t>жизненной позиции</a:t>
            </a:r>
            <a:r>
              <a:rPr lang="ru-RU" sz="2000" dirty="0"/>
              <a:t>, о </a:t>
            </a:r>
            <a:r>
              <a:rPr lang="ru-RU" sz="2000" u="sng" dirty="0"/>
              <a:t>сходстве и различиях между ним и его предшественниками</a:t>
            </a:r>
            <a:r>
              <a:rPr lang="ru-RU" sz="2000" dirty="0"/>
              <a:t>, о </a:t>
            </a:r>
            <a:r>
              <a:rPr lang="ru-RU" sz="2000" u="sng" dirty="0"/>
              <a:t>влиянии молодого поколения на формирование будущего мира. </a:t>
            </a:r>
            <a:r>
              <a:rPr lang="ru-RU" sz="2000" dirty="0"/>
              <a:t>Потребуется </a:t>
            </a:r>
            <a:r>
              <a:rPr lang="ru-RU" sz="2000" u="sng" dirty="0"/>
              <a:t>осмысление духовных ценностей и нравственных ориентиров молодежи</a:t>
            </a:r>
            <a:r>
              <a:rPr lang="ru-RU" sz="2000" dirty="0"/>
              <a:t>, ее места в современном мире. О сущности сегодняшнего поколения, чертах людей ХХI века размышляют современные писатели, ученые, журналисты, чья позиция имеет подчас </a:t>
            </a:r>
            <a:r>
              <a:rPr lang="ru-RU" sz="2000" u="sng" dirty="0"/>
              <a:t>дискуссионный характер</a:t>
            </a:r>
            <a:r>
              <a:rPr lang="ru-RU" sz="2000" dirty="0"/>
              <a:t>, что дает возможность высказать свое мнение в рамках обозначенной проблематики.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30468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Основные понятия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460002"/>
              </p:ext>
            </p:extLst>
          </p:nvPr>
        </p:nvGraphicFramePr>
        <p:xfrm>
          <a:off x="628650" y="1270000"/>
          <a:ext cx="78867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1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Аспекты </a:t>
            </a:r>
            <a:r>
              <a:rPr lang="ru-RU" sz="2800" dirty="0" smtClean="0">
                <a:solidFill>
                  <a:srgbClr val="002060"/>
                </a:solidFill>
              </a:rPr>
              <a:t>направления «Между прошлым и будущим…» 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366026"/>
              </p:ext>
            </p:extLst>
          </p:nvPr>
        </p:nvGraphicFramePr>
        <p:xfrm>
          <a:off x="0" y="1180305"/>
          <a:ext cx="9144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498"/>
                <a:gridCol w="6578502"/>
              </a:tblGrid>
              <a:tr h="2991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Аспект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</a:p>
                  </a:txBody>
                  <a:tcPr/>
                </a:tc>
              </a:tr>
              <a:tr h="324037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«Хочу быть похожим на…» (люди, изменившие мир;</a:t>
                      </a:r>
                      <a:r>
                        <a:rPr lang="ru-RU" sz="1600" baseline="0" dirty="0" smtClean="0"/>
                        <a:t> подвижники, герои)</a:t>
                      </a:r>
                      <a:endParaRPr lang="ru-RU" sz="1600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У. </a:t>
                      </a:r>
                      <a:r>
                        <a:rPr lang="ru-RU" sz="1600" dirty="0" err="1" smtClean="0"/>
                        <a:t>Айзексон</a:t>
                      </a:r>
                      <a:r>
                        <a:rPr lang="ru-RU" sz="1600" dirty="0" smtClean="0"/>
                        <a:t> «Стив Джобс»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Стивен </a:t>
                      </a:r>
                      <a:r>
                        <a:rPr lang="ru-RU" sz="1600" dirty="0" err="1" smtClean="0"/>
                        <a:t>Хокинг</a:t>
                      </a:r>
                      <a:r>
                        <a:rPr lang="ru-RU" sz="1600" dirty="0" smtClean="0"/>
                        <a:t> «»Краткая история времени»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Е.П. Глинка «Я всегда на стороне слабого» (доктор Лиза)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Т. </a:t>
                      </a:r>
                      <a:r>
                        <a:rPr lang="ru-RU" sz="1600" dirty="0" err="1" smtClean="0"/>
                        <a:t>Джафарли</a:t>
                      </a:r>
                      <a:r>
                        <a:rPr lang="ru-RU" sz="1600" dirty="0" smtClean="0"/>
                        <a:t>.</a:t>
                      </a:r>
                      <a:r>
                        <a:rPr lang="ru-RU" sz="1600" baseline="0" dirty="0" smtClean="0"/>
                        <a:t> Очерк «Четыре секунды длиною в жизнь. Подвиг Юрия </a:t>
                      </a:r>
                      <a:r>
                        <a:rPr lang="ru-RU" sz="1600" baseline="0" dirty="0" err="1" smtClean="0"/>
                        <a:t>Лелюкова</a:t>
                      </a:r>
                      <a:r>
                        <a:rPr lang="ru-RU" sz="1600" baseline="0" dirty="0" smtClean="0"/>
                        <a:t>»</a:t>
                      </a:r>
                      <a:endParaRPr lang="ru-RU" sz="1600" dirty="0" smtClean="0"/>
                    </a:p>
                  </a:txBody>
                  <a:tcPr/>
                </a:tc>
              </a:tr>
              <a:tr h="572602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Поколение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en-US" sz="1600" baseline="0" dirty="0" smtClean="0"/>
                        <a:t>Z (</a:t>
                      </a:r>
                      <a:r>
                        <a:rPr lang="ru-RU" sz="1600" baseline="0" dirty="0" smtClean="0"/>
                        <a:t>«цифровой человек», «домашнее поколение», «поколение ЯЯЯ»)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Д. Рус «Поколение </a:t>
                      </a:r>
                      <a:r>
                        <a:rPr lang="en-US" sz="1600" dirty="0" smtClean="0"/>
                        <a:t>Z</a:t>
                      </a:r>
                      <a:r>
                        <a:rPr lang="ru-RU" sz="1600" dirty="0" smtClean="0"/>
                        <a:t>. Дети Апокалипсиса»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Н.</a:t>
                      </a:r>
                      <a:r>
                        <a:rPr lang="ru-RU" sz="1600" baseline="0" dirty="0" smtClean="0"/>
                        <a:t> Баранов «Каникулы онлайн»</a:t>
                      </a:r>
                      <a:endParaRPr lang="ru-RU" sz="16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Т. Крюкова «Единожды солгавший»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Л. </a:t>
                      </a:r>
                      <a:r>
                        <a:rPr lang="ru-RU" sz="1600" dirty="0" err="1" smtClean="0"/>
                        <a:t>Айзерман</a:t>
                      </a:r>
                      <a:r>
                        <a:rPr lang="ru-RU" sz="1600" dirty="0" smtClean="0"/>
                        <a:t>. Статья «</a:t>
                      </a:r>
                      <a:r>
                        <a:rPr lang="ru-RU" sz="1600" dirty="0" err="1" smtClean="0"/>
                        <a:t>Совопросник</a:t>
                      </a:r>
                      <a:r>
                        <a:rPr lang="ru-RU" sz="1600" dirty="0" smtClean="0"/>
                        <a:t> века сего». - </a:t>
                      </a:r>
                      <a:r>
                        <a:rPr lang="en-US" sz="1400" dirty="0" smtClean="0">
                          <a:hlinkClick r:id="rId2"/>
                        </a:rPr>
                        <a:t>https://magazines.gorky.media/novyi_mi/1998/1/sovoprosnik-veka-sego.html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М. </a:t>
                      </a:r>
                      <a:r>
                        <a:rPr lang="ru-RU" sz="1600" dirty="0" err="1" smtClean="0"/>
                        <a:t>Кронгауз</a:t>
                      </a:r>
                      <a:r>
                        <a:rPr lang="ru-RU" sz="1600" dirty="0" smtClean="0"/>
                        <a:t> «Русский язык на грани срыва»</a:t>
                      </a:r>
                    </a:p>
                  </a:txBody>
                  <a:tcPr/>
                </a:tc>
              </a:tr>
              <a:tr h="572602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Нравственные ценности современного поколения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И. </a:t>
                      </a:r>
                      <a:r>
                        <a:rPr lang="ru-RU" sz="1600" dirty="0" err="1" smtClean="0"/>
                        <a:t>Курамшина</a:t>
                      </a:r>
                      <a:r>
                        <a:rPr lang="ru-RU" sz="1600" dirty="0" smtClean="0"/>
                        <a:t> «Сыновний долг»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err="1" smtClean="0"/>
                        <a:t>Ю.Буйда</a:t>
                      </a:r>
                      <a:r>
                        <a:rPr lang="ru-RU" sz="1600" dirty="0" smtClean="0"/>
                        <a:t> «Продавец</a:t>
                      </a:r>
                      <a:r>
                        <a:rPr lang="ru-RU" sz="1600" baseline="0" dirty="0" smtClean="0"/>
                        <a:t> добра»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Стивен Кинг «Оно»</a:t>
                      </a:r>
                    </a:p>
                  </a:txBody>
                  <a:tcPr/>
                </a:tc>
              </a:tr>
              <a:tr h="572602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/>
                        <a:t>Отцы и дети: вместе и врозь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/>
                        <a:t>А.С.</a:t>
                      </a:r>
                      <a:r>
                        <a:rPr lang="ru-RU" sz="1600" baseline="0" dirty="0" smtClean="0"/>
                        <a:t> Пушкин «Капитанская дочка»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И.С. Тургенев «Отцы и дети»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К.Г. Паустовский «Телеграмма»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А. Платонов «Третий сын»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Б. Екимов «Ночь исцеления»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/>
                        <a:t>В.Г. Распутин «Женский разговор», «Прощание с Матерой»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8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954" y="133084"/>
            <a:ext cx="7624395" cy="1047221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Возможные темы сочинений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831" y="1387231"/>
            <a:ext cx="7260980" cy="4906963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Что лежит в основе нравственных ориентиров современного человека?</a:t>
            </a:r>
          </a:p>
          <a:p>
            <a:r>
              <a:rPr lang="ru-RU" sz="2200" dirty="0" smtClean="0"/>
              <a:t>Нужна ли литература современному человеку?</a:t>
            </a:r>
          </a:p>
          <a:p>
            <a:r>
              <a:rPr lang="ru-RU" sz="2200" dirty="0" smtClean="0"/>
              <a:t>Чем опасна свобода без ограничений?</a:t>
            </a:r>
          </a:p>
          <a:p>
            <a:r>
              <a:rPr lang="ru-RU" sz="2200" dirty="0" smtClean="0"/>
              <a:t>Чем может быть ценен для детей  опыт отцов? </a:t>
            </a:r>
          </a:p>
          <a:p>
            <a:r>
              <a:rPr lang="ru-RU" sz="2200" dirty="0" smtClean="0"/>
              <a:t>Какие вопросы волнуют человека в любую эпоху?</a:t>
            </a:r>
          </a:p>
          <a:p>
            <a:r>
              <a:rPr lang="ru-RU" sz="2200" dirty="0" smtClean="0"/>
              <a:t>Можно ли однозначно охарактеризовать современное поколение?</a:t>
            </a:r>
          </a:p>
          <a:p>
            <a:r>
              <a:rPr lang="ru-RU" sz="2200" dirty="0" smtClean="0"/>
              <a:t>Каков он, портрет моего современника?</a:t>
            </a:r>
          </a:p>
          <a:p>
            <a:r>
              <a:rPr lang="ru-RU" sz="2200" dirty="0" smtClean="0"/>
              <a:t>Могут ли социальные сети заменить реальное общение?</a:t>
            </a:r>
          </a:p>
          <a:p>
            <a:r>
              <a:rPr lang="ru-RU" sz="2200" dirty="0" smtClean="0"/>
              <a:t>Есть ли место подвигу в наши дни?</a:t>
            </a:r>
          </a:p>
          <a:p>
            <a:r>
              <a:rPr lang="ru-RU" sz="2200" dirty="0" smtClean="0"/>
              <a:t>Чем страшны порванные связи между поколениями?</a:t>
            </a:r>
          </a:p>
          <a:p>
            <a:r>
              <a:rPr lang="ru-RU" sz="2200" dirty="0" smtClean="0"/>
              <a:t>Можно ли назвать поколение </a:t>
            </a:r>
            <a:r>
              <a:rPr lang="en-US" sz="2200" dirty="0" smtClean="0"/>
              <a:t>Z</a:t>
            </a:r>
            <a:r>
              <a:rPr lang="ru-RU" sz="2200" dirty="0" smtClean="0"/>
              <a:t> потерянным?</a:t>
            </a:r>
          </a:p>
          <a:p>
            <a:r>
              <a:rPr lang="ru-RU" sz="2200" dirty="0" smtClean="0"/>
              <a:t>Можно ли говорить о деградации современного русского языка? </a:t>
            </a:r>
          </a:p>
          <a:p>
            <a:endParaRPr lang="ru-RU" sz="22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7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2" y="1270000"/>
            <a:ext cx="7249257" cy="4906963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/>
              <a:t>Методические рекомендации по организации и проведению итогового сочинения (изложения) в 2020</a:t>
            </a:r>
            <a:r>
              <a:rPr lang="en-US" sz="2000" dirty="0"/>
              <a:t>/</a:t>
            </a:r>
            <a:r>
              <a:rPr lang="ru-RU" sz="2000" dirty="0"/>
              <a:t>21 учебном </a:t>
            </a:r>
            <a:r>
              <a:rPr lang="ru-RU" sz="2000" dirty="0" smtClean="0"/>
              <a:t>году. – </a:t>
            </a:r>
            <a:r>
              <a:rPr lang="en-US" sz="2000" dirty="0" smtClean="0">
                <a:hlinkClick r:id="rId2"/>
              </a:rPr>
              <a:t>www.fipi.ru</a:t>
            </a:r>
            <a:r>
              <a:rPr lang="en-US" sz="2000" dirty="0" smtClean="0"/>
              <a:t> </a:t>
            </a:r>
          </a:p>
          <a:p>
            <a:r>
              <a:rPr lang="ru-RU" sz="2000" dirty="0" err="1" smtClean="0"/>
              <a:t>Вебинар</a:t>
            </a:r>
            <a:r>
              <a:rPr lang="ru-RU" sz="2000" dirty="0" smtClean="0"/>
              <a:t> Г.В. Крюковой «Итоговое сочинение. 235 минут». - </a:t>
            </a:r>
            <a:r>
              <a:rPr lang="en-US" sz="2000" dirty="0"/>
              <a:t> </a:t>
            </a:r>
            <a:r>
              <a:rPr lang="en-US" sz="2000" dirty="0">
                <a:hlinkClick r:id="rId3"/>
              </a:rPr>
              <a:t>https://rosuchebnik.ru/material/itogovoe-sochinenie-2020-2021-metodicheskie-rekomendatsii-dlya-podgoto</a:t>
            </a:r>
            <a:r>
              <a:rPr lang="en-US" sz="2000" dirty="0" smtClean="0">
                <a:hlinkClick r:id="rId3"/>
              </a:rPr>
              <a:t>/</a:t>
            </a:r>
            <a:endParaRPr lang="ru-RU" sz="2000" dirty="0" smtClean="0"/>
          </a:p>
          <a:p>
            <a:r>
              <a:rPr lang="ru-RU" sz="2000" dirty="0" err="1" smtClean="0"/>
              <a:t>Вебинар</a:t>
            </a:r>
            <a:r>
              <a:rPr lang="ru-RU" sz="2000" dirty="0" smtClean="0"/>
              <a:t> А.Г. </a:t>
            </a:r>
            <a:r>
              <a:rPr lang="ru-RU" sz="2000" dirty="0" err="1" smtClean="0"/>
              <a:t>Нарушевича</a:t>
            </a:r>
            <a:r>
              <a:rPr lang="ru-RU" sz="2000" dirty="0" smtClean="0"/>
              <a:t> «Итоговое сочинение 2020</a:t>
            </a:r>
            <a:r>
              <a:rPr lang="en-US" sz="2000" dirty="0" smtClean="0"/>
              <a:t>/</a:t>
            </a:r>
            <a:r>
              <a:rPr lang="ru-RU" sz="2000" dirty="0" smtClean="0"/>
              <a:t>21». - </a:t>
            </a:r>
            <a:r>
              <a:rPr lang="ru-RU" sz="2000" u="sng" dirty="0">
                <a:hlinkClick r:id="rId4"/>
              </a:rPr>
              <a:t>https://</a:t>
            </a:r>
            <a:r>
              <a:rPr lang="ru-RU" sz="2000" u="sng" dirty="0" smtClean="0">
                <a:hlinkClick r:id="rId4"/>
              </a:rPr>
              <a:t>www.youtube.com/watch?v=ObEbxbHX964&amp;feature=youtu.be</a:t>
            </a:r>
            <a:endParaRPr lang="ru-RU" sz="2000" u="sng" dirty="0" smtClean="0"/>
          </a:p>
          <a:p>
            <a:r>
              <a:rPr lang="ru-RU" sz="2000" dirty="0" err="1" smtClean="0"/>
              <a:t>Вебинар</a:t>
            </a:r>
            <a:r>
              <a:rPr lang="ru-RU" sz="2000" dirty="0" smtClean="0"/>
              <a:t> </a:t>
            </a:r>
            <a:r>
              <a:rPr lang="ru-RU" sz="2000" u="sng" dirty="0" smtClean="0"/>
              <a:t>«Актуальные </a:t>
            </a:r>
            <a:r>
              <a:rPr lang="ru-RU" sz="2000" u="sng" dirty="0"/>
              <a:t>вопросы обучения написанию сочинения: эффективные методики; опыт субъектов Российской Федерации; использование результатов анализа итогового сочинения</a:t>
            </a:r>
            <a:r>
              <a:rPr lang="ru-RU" sz="2000" u="sng" dirty="0" smtClean="0"/>
              <a:t>». </a:t>
            </a:r>
            <a:r>
              <a:rPr lang="ru-RU" sz="2000" dirty="0"/>
              <a:t> </a:t>
            </a:r>
            <a:r>
              <a:rPr lang="ru-RU" sz="2000" dirty="0" smtClean="0"/>
              <a:t>- </a:t>
            </a:r>
            <a:r>
              <a:rPr lang="en-US" sz="2000" dirty="0">
                <a:hlinkClick r:id="rId2"/>
              </a:rPr>
              <a:t>www.fipi.ru</a:t>
            </a:r>
            <a:r>
              <a:rPr lang="en-US" sz="2000" dirty="0"/>
              <a:t> </a:t>
            </a:r>
            <a:endParaRPr lang="ru-RU" sz="2000" dirty="0" smtClean="0"/>
          </a:p>
          <a:p>
            <a:r>
              <a:rPr lang="ru-RU" sz="2000" dirty="0" smtClean="0"/>
              <a:t>Методические рекомендации по подготовке к итоговому сочинению в 2020</a:t>
            </a:r>
            <a:r>
              <a:rPr lang="en-US" sz="2000" dirty="0" smtClean="0"/>
              <a:t>/</a:t>
            </a:r>
            <a:r>
              <a:rPr lang="ru-RU" sz="2000" dirty="0" smtClean="0"/>
              <a:t>2021 </a:t>
            </a:r>
            <a:r>
              <a:rPr lang="ru-RU" sz="2000" dirty="0" err="1" smtClean="0"/>
              <a:t>г.г</a:t>
            </a:r>
            <a:r>
              <a:rPr lang="ru-RU" sz="2000" dirty="0" smtClean="0"/>
              <a:t>. Для учителей русского языка и литературы. - </a:t>
            </a:r>
            <a:r>
              <a:rPr lang="ru-RU" sz="2000" u="sng" dirty="0">
                <a:hlinkClick r:id="rId5"/>
              </a:rPr>
              <a:t>https://www.капканы-егэ.рф/index.php/dlya-uchenikov/ege-po-literature/itogovoe-2020/3421-metodicheskie-rekomendatsii-po-podgotovke-k-napisaniyu-itogovogo-sochineniyav-2020-2021-uchebnom-godu-ministerstvo-obrazovaniya-stavropolskogo-kraya</a:t>
            </a:r>
            <a:r>
              <a:rPr lang="ru-RU" sz="2000" dirty="0"/>
              <a:t> </a:t>
            </a:r>
          </a:p>
          <a:p>
            <a:r>
              <a:rPr lang="ru-RU" sz="2000" dirty="0" smtClean="0"/>
              <a:t>Д.С. Лихачев «Письма о добром и прекрасном». – М., Детская литература, 1989 </a:t>
            </a: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5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6" y="133084"/>
            <a:ext cx="7425103" cy="104722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Направления итогового сочинения </a:t>
            </a:r>
            <a:br>
              <a:rPr lang="ru-RU" sz="3200" dirty="0" smtClean="0"/>
            </a:br>
            <a:r>
              <a:rPr lang="ru-RU" sz="2800" dirty="0" smtClean="0"/>
              <a:t>в 2020</a:t>
            </a:r>
            <a:r>
              <a:rPr lang="en-US" sz="2800" dirty="0" smtClean="0"/>
              <a:t>/21</a:t>
            </a:r>
            <a:r>
              <a:rPr lang="ru-RU" sz="2800" dirty="0" smtClean="0"/>
              <a:t> учебном году</a:t>
            </a:r>
            <a:endParaRPr lang="en-US" sz="2800" dirty="0"/>
          </a:p>
        </p:txBody>
      </p:sp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2551921" y="3584575"/>
            <a:ext cx="5029200" cy="711200"/>
            <a:chOff x="1344" y="1680"/>
            <a:chExt cx="2928" cy="448"/>
          </a:xfrm>
        </p:grpSpPr>
        <p:sp>
          <p:nvSpPr>
            <p:cNvPr id="50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77E3AD">
                    <a:gamma/>
                    <a:tint val="57647"/>
                    <a:invGamma/>
                  </a:srgbClr>
                </a:gs>
                <a:gs pos="100000">
                  <a:srgbClr val="77E3A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Text Box 5"/>
          <p:cNvSpPr txBox="1">
            <a:spLocks noChangeArrowheads="1"/>
          </p:cNvSpPr>
          <p:nvPr/>
        </p:nvSpPr>
        <p:spPr bwMode="gray">
          <a:xfrm>
            <a:off x="2760681" y="3683297"/>
            <a:ext cx="3414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3. </a:t>
            </a:r>
            <a:r>
              <a:rPr lang="ru-RU" sz="2400" dirty="0" smtClean="0">
                <a:solidFill>
                  <a:srgbClr val="000000"/>
                </a:solidFill>
              </a:rPr>
              <a:t>Время перемен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2551921" y="2623344"/>
            <a:ext cx="5029200" cy="711200"/>
            <a:chOff x="1344" y="1680"/>
            <a:chExt cx="2928" cy="448"/>
          </a:xfrm>
        </p:grpSpPr>
        <p:sp>
          <p:nvSpPr>
            <p:cNvPr id="54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" name="Text Box 9"/>
          <p:cNvSpPr txBox="1">
            <a:spLocks noChangeArrowheads="1"/>
          </p:cNvSpPr>
          <p:nvPr/>
        </p:nvSpPr>
        <p:spPr bwMode="gray">
          <a:xfrm>
            <a:off x="2760681" y="2704455"/>
            <a:ext cx="27277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2.</a:t>
            </a:r>
            <a:r>
              <a:rPr lang="ru-RU" sz="2400" dirty="0" smtClean="0">
                <a:solidFill>
                  <a:srgbClr val="000000"/>
                </a:solidFill>
              </a:rPr>
              <a:t> Я и другие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57" name="Group 10"/>
          <p:cNvGrpSpPr>
            <a:grpSpLocks/>
          </p:cNvGrpSpPr>
          <p:nvPr/>
        </p:nvGrpSpPr>
        <p:grpSpPr bwMode="auto">
          <a:xfrm>
            <a:off x="2595788" y="1632744"/>
            <a:ext cx="5029200" cy="711200"/>
            <a:chOff x="1344" y="1680"/>
            <a:chExt cx="2928" cy="448"/>
          </a:xfrm>
        </p:grpSpPr>
        <p:sp>
          <p:nvSpPr>
            <p:cNvPr id="58" name="Freeform 11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DACB5E">
                    <a:gamma/>
                    <a:tint val="21176"/>
                    <a:invGamma/>
                  </a:srgbClr>
                </a:gs>
                <a:gs pos="100000">
                  <a:srgbClr val="DACB5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13"/>
          <p:cNvSpPr txBox="1">
            <a:spLocks noChangeArrowheads="1"/>
          </p:cNvSpPr>
          <p:nvPr/>
        </p:nvSpPr>
        <p:spPr bwMode="gray">
          <a:xfrm>
            <a:off x="2746983" y="1713855"/>
            <a:ext cx="43439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1</a:t>
            </a:r>
            <a:r>
              <a:rPr lang="ru-RU" sz="2400" dirty="0" smtClean="0">
                <a:solidFill>
                  <a:srgbClr val="000000"/>
                </a:solidFill>
              </a:rPr>
              <a:t>.Забвению не подлежит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61" name="Group 14"/>
          <p:cNvGrpSpPr>
            <a:grpSpLocks/>
          </p:cNvGrpSpPr>
          <p:nvPr/>
        </p:nvGrpSpPr>
        <p:grpSpPr bwMode="auto">
          <a:xfrm>
            <a:off x="2595788" y="4549775"/>
            <a:ext cx="5029200" cy="711200"/>
            <a:chOff x="1344" y="1680"/>
            <a:chExt cx="2928" cy="448"/>
          </a:xfrm>
        </p:grpSpPr>
        <p:sp>
          <p:nvSpPr>
            <p:cNvPr id="62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51373"/>
                    <a:invGamma/>
                  </a:srgbClr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" name="Text Box 17"/>
          <p:cNvSpPr txBox="1">
            <a:spLocks noChangeArrowheads="1"/>
          </p:cNvSpPr>
          <p:nvPr/>
        </p:nvSpPr>
        <p:spPr bwMode="gray">
          <a:xfrm>
            <a:off x="2760680" y="4630886"/>
            <a:ext cx="35777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solidFill>
                  <a:srgbClr val="000000"/>
                </a:solidFill>
              </a:rPr>
              <a:t>4. </a:t>
            </a:r>
            <a:r>
              <a:rPr lang="ru-RU" sz="2400" dirty="0" smtClean="0">
                <a:solidFill>
                  <a:srgbClr val="000000"/>
                </a:solidFill>
              </a:rPr>
              <a:t>Разговор с собой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629" y="5575482"/>
            <a:ext cx="5106359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95788" y="5522239"/>
            <a:ext cx="486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Между прошлым и будущим: портрет моего поколения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517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1262" y="133084"/>
            <a:ext cx="7214087" cy="10472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1D3C7A"/>
                </a:solidFill>
              </a:rPr>
              <a:t>Направление </a:t>
            </a:r>
            <a:br>
              <a:rPr lang="ru-RU" dirty="0" smtClean="0">
                <a:solidFill>
                  <a:srgbClr val="1D3C7A"/>
                </a:solidFill>
              </a:rPr>
            </a:br>
            <a:r>
              <a:rPr lang="ru-RU" dirty="0" smtClean="0">
                <a:solidFill>
                  <a:srgbClr val="1D3C7A"/>
                </a:solidFill>
              </a:rPr>
              <a:t>«Забвению не подлежит»</a:t>
            </a:r>
            <a:endParaRPr lang="ru-RU" dirty="0">
              <a:solidFill>
                <a:srgbClr val="1D3C7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169" y="2063261"/>
            <a:ext cx="7092462" cy="3528647"/>
          </a:xfrm>
          <a:solidFill>
            <a:schemeClr val="bg1"/>
          </a:solidFill>
          <a:ln>
            <a:solidFill>
              <a:srgbClr val="003374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Темы сочинений данного направления нацеливают на размышление о </a:t>
            </a:r>
            <a:r>
              <a:rPr lang="ru-RU" sz="2400" u="sng" dirty="0"/>
              <a:t>значимых исторических событиях, деятелях, общественных явлениях, достижениях науки и культуры, оказавших влияние как на судьбы конкретных людей, так и на развитие общества и человеческой цивилизации в целом</a:t>
            </a:r>
            <a:r>
              <a:rPr lang="ru-RU" sz="2400" dirty="0"/>
              <a:t>. </a:t>
            </a:r>
            <a:r>
              <a:rPr lang="ru-RU" sz="2400" u="sng" dirty="0"/>
              <a:t>Память</a:t>
            </a:r>
            <a:r>
              <a:rPr lang="ru-RU" sz="2400" dirty="0"/>
              <a:t> о них не имеет срока давности, </a:t>
            </a:r>
            <a:r>
              <a:rPr lang="ru-RU" sz="2400" u="sng" dirty="0"/>
              <a:t>передается от поколения к поколению</a:t>
            </a:r>
            <a:r>
              <a:rPr lang="ru-RU" sz="2400" dirty="0"/>
              <a:t>, напоминая о горьких уроках прошлого и его славных страницах. Примером глубокого осмысления этой проблемы могут служить произведения художественной, философской, научной литературы, критики, публицистики, мемуарной прозы.</a:t>
            </a:r>
          </a:p>
        </p:txBody>
      </p:sp>
    </p:spTree>
    <p:extLst>
      <p:ext uri="{BB962C8B-B14F-4D97-AF65-F5344CB8AC3E}">
        <p14:creationId xmlns:p14="http://schemas.microsoft.com/office/powerpoint/2010/main" val="26602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709" y="1270000"/>
            <a:ext cx="3446584" cy="4906963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Забвение</a:t>
            </a:r>
            <a:r>
              <a:rPr lang="ru-RU" dirty="0" smtClean="0"/>
              <a:t> – это: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угасание, утрата памяти о каком-либо явлении, событии или человеке;</a:t>
            </a:r>
          </a:p>
          <a:p>
            <a:pPr marL="514350" indent="-514350">
              <a:buAutoNum type="arabicParenR"/>
            </a:pPr>
            <a:r>
              <a:rPr lang="ru-RU" sz="2400" dirty="0"/>
              <a:t>п</a:t>
            </a:r>
            <a:r>
              <a:rPr lang="ru-RU" sz="2400" dirty="0" smtClean="0"/>
              <a:t>ренебрежение чем-то;</a:t>
            </a:r>
          </a:p>
          <a:p>
            <a:pPr marL="514350" indent="-514350">
              <a:buAutoNum type="arabicParenR"/>
            </a:pPr>
            <a:r>
              <a:rPr lang="ru-RU" sz="2400" dirty="0"/>
              <a:t>у</a:t>
            </a:r>
            <a:r>
              <a:rPr lang="ru-RU" sz="2400" dirty="0" smtClean="0"/>
              <a:t>стар.: то же, что забытьё. 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b="1" dirty="0" smtClean="0"/>
              <a:t>Синонимы:</a:t>
            </a:r>
            <a:r>
              <a:rPr lang="ru-RU" dirty="0" smtClean="0"/>
              <a:t> </a:t>
            </a:r>
            <a:r>
              <a:rPr lang="ru-RU" sz="2400" i="1" dirty="0" smtClean="0"/>
              <a:t>невнимание, пренебрежение,     равнодушие, беспамятство</a:t>
            </a:r>
          </a:p>
          <a:p>
            <a:r>
              <a:rPr lang="ru-RU" b="1" dirty="0" smtClean="0"/>
              <a:t>Антонимы: </a:t>
            </a:r>
            <a:r>
              <a:rPr lang="ru-RU" sz="2400" i="1" dirty="0" smtClean="0"/>
              <a:t>память, известность, признание, бессмертие</a:t>
            </a:r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287109" y="1285629"/>
            <a:ext cx="3446584" cy="49069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Память</a:t>
            </a:r>
            <a:r>
              <a:rPr lang="ru-RU" dirty="0" smtClean="0"/>
              <a:t>– это: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sz="2400" dirty="0"/>
              <a:t>с</a:t>
            </a:r>
            <a:r>
              <a:rPr lang="ru-RU" sz="2400" dirty="0" smtClean="0"/>
              <a:t>пособность сохранять и воспроизводить прежние впечатления, сведения, а также сам запас полученных впечатлений;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sz="2400" dirty="0"/>
              <a:t>в</a:t>
            </a:r>
            <a:r>
              <a:rPr lang="ru-RU" sz="2400" dirty="0" smtClean="0"/>
              <a:t>оспоминание о ком-либо или о чем-либо.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400" dirty="0" smtClean="0"/>
          </a:p>
          <a:p>
            <a:r>
              <a:rPr lang="ru-RU" b="1" dirty="0" smtClean="0"/>
              <a:t>Синонимы:</a:t>
            </a:r>
            <a:r>
              <a:rPr lang="ru-RU" dirty="0" smtClean="0"/>
              <a:t> </a:t>
            </a:r>
            <a:r>
              <a:rPr lang="ru-RU" sz="2400" i="1" dirty="0"/>
              <a:t>известность, признание, бессмертие</a:t>
            </a:r>
            <a:endParaRPr lang="ru-RU" sz="2400" dirty="0"/>
          </a:p>
          <a:p>
            <a:r>
              <a:rPr lang="ru-RU" b="1" dirty="0" smtClean="0"/>
              <a:t>Антонимы: </a:t>
            </a:r>
            <a:r>
              <a:rPr lang="ru-RU" sz="2400" i="1" dirty="0"/>
              <a:t>невнимание, пренебрежение,     равнодушие, беспамятство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51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246" y="133084"/>
            <a:ext cx="7425103" cy="6875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smtClean="0"/>
              <a:t>Аспекты направления </a:t>
            </a:r>
            <a:br>
              <a:rPr lang="ru-RU" sz="3200" u="sng" dirty="0" smtClean="0"/>
            </a:br>
            <a:r>
              <a:rPr lang="ru-RU" sz="3200" u="sng" dirty="0" smtClean="0"/>
              <a:t>«Забвению не подлежит»</a:t>
            </a:r>
          </a:p>
        </p:txBody>
      </p:sp>
      <p:grpSp>
        <p:nvGrpSpPr>
          <p:cNvPr id="49" name="Group 2"/>
          <p:cNvGrpSpPr>
            <a:grpSpLocks/>
          </p:cNvGrpSpPr>
          <p:nvPr/>
        </p:nvGrpSpPr>
        <p:grpSpPr bwMode="auto">
          <a:xfrm>
            <a:off x="2286575" y="3586030"/>
            <a:ext cx="5415572" cy="998686"/>
            <a:chOff x="1386" y="1483"/>
            <a:chExt cx="2928" cy="645"/>
          </a:xfrm>
        </p:grpSpPr>
        <p:sp>
          <p:nvSpPr>
            <p:cNvPr id="50" name="Freeform 3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4"/>
            <p:cNvSpPr>
              <a:spLocks noChangeArrowheads="1"/>
            </p:cNvSpPr>
            <p:nvPr/>
          </p:nvSpPr>
          <p:spPr bwMode="gray">
            <a:xfrm>
              <a:off x="1386" y="1483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77E3AD">
                    <a:gamma/>
                    <a:tint val="57647"/>
                    <a:invGamma/>
                  </a:srgbClr>
                </a:gs>
                <a:gs pos="100000">
                  <a:srgbClr val="77E3AD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2286000" y="1939749"/>
            <a:ext cx="5416147" cy="774701"/>
            <a:chOff x="1356" y="1640"/>
            <a:chExt cx="2928" cy="488"/>
          </a:xfrm>
        </p:grpSpPr>
        <p:sp>
          <p:nvSpPr>
            <p:cNvPr id="54" name="Freeform 7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8"/>
            <p:cNvSpPr>
              <a:spLocks noChangeArrowheads="1"/>
            </p:cNvSpPr>
            <p:nvPr/>
          </p:nvSpPr>
          <p:spPr bwMode="gray">
            <a:xfrm>
              <a:off x="1356" y="164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EAB764">
                    <a:gamma/>
                    <a:tint val="42353"/>
                    <a:invGamma/>
                  </a:srgbClr>
                </a:gs>
                <a:gs pos="100000">
                  <a:srgbClr val="EAB76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dirty="0" smtClean="0"/>
                <a:t>Историческая память</a:t>
              </a:r>
              <a:endParaRPr lang="en-US" sz="2400" dirty="0"/>
            </a:p>
          </p:txBody>
        </p:sp>
      </p:grpSp>
      <p:grpSp>
        <p:nvGrpSpPr>
          <p:cNvPr id="57" name="Group 10"/>
          <p:cNvGrpSpPr>
            <a:grpSpLocks/>
          </p:cNvGrpSpPr>
          <p:nvPr/>
        </p:nvGrpSpPr>
        <p:grpSpPr bwMode="auto">
          <a:xfrm>
            <a:off x="2286000" y="1140375"/>
            <a:ext cx="5338988" cy="711200"/>
            <a:chOff x="1344" y="1680"/>
            <a:chExt cx="2928" cy="448"/>
          </a:xfrm>
        </p:grpSpPr>
        <p:sp>
          <p:nvSpPr>
            <p:cNvPr id="58" name="Freeform 11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DACB5E">
                    <a:gamma/>
                    <a:tint val="21176"/>
                    <a:invGamma/>
                  </a:srgbClr>
                </a:gs>
                <a:gs pos="100000">
                  <a:srgbClr val="DACB5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dirty="0" smtClean="0"/>
                <a:t>Исторические события, личности </a:t>
              </a:r>
              <a:endParaRPr lang="en-US" sz="2400" dirty="0"/>
            </a:p>
          </p:txBody>
        </p:sp>
      </p:grpSp>
      <p:grpSp>
        <p:nvGrpSpPr>
          <p:cNvPr id="61" name="Group 14"/>
          <p:cNvGrpSpPr>
            <a:grpSpLocks/>
          </p:cNvGrpSpPr>
          <p:nvPr/>
        </p:nvGrpSpPr>
        <p:grpSpPr bwMode="auto">
          <a:xfrm>
            <a:off x="2286000" y="2777358"/>
            <a:ext cx="5416147" cy="711200"/>
            <a:chOff x="1344" y="1680"/>
            <a:chExt cx="2928" cy="448"/>
          </a:xfrm>
        </p:grpSpPr>
        <p:sp>
          <p:nvSpPr>
            <p:cNvPr id="62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9EB0FE">
                    <a:gamma/>
                    <a:tint val="51373"/>
                    <a:invGamma/>
                  </a:srgbClr>
                </a:gs>
                <a:gs pos="100000">
                  <a:srgbClr val="9EB0F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27" name="Group 10"/>
          <p:cNvGrpSpPr>
            <a:grpSpLocks/>
          </p:cNvGrpSpPr>
          <p:nvPr/>
        </p:nvGrpSpPr>
        <p:grpSpPr bwMode="auto">
          <a:xfrm>
            <a:off x="2198551" y="4462061"/>
            <a:ext cx="5338988" cy="711200"/>
            <a:chOff x="1344" y="1680"/>
            <a:chExt cx="2928" cy="448"/>
          </a:xfrm>
        </p:grpSpPr>
        <p:sp>
          <p:nvSpPr>
            <p:cNvPr id="28" name="Freeform 11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1120 w 1120"/>
                <a:gd name="T1" fmla="*/ 252 h 252"/>
                <a:gd name="T2" fmla="*/ 1116 w 1120"/>
                <a:gd name="T3" fmla="*/ 250 h 252"/>
                <a:gd name="T4" fmla="*/ 1100 w 1120"/>
                <a:gd name="T5" fmla="*/ 246 h 252"/>
                <a:gd name="T6" fmla="*/ 1074 w 1120"/>
                <a:gd name="T7" fmla="*/ 240 h 252"/>
                <a:gd name="T8" fmla="*/ 1038 w 1120"/>
                <a:gd name="T9" fmla="*/ 232 h 252"/>
                <a:gd name="T10" fmla="*/ 992 w 1120"/>
                <a:gd name="T11" fmla="*/ 222 h 252"/>
                <a:gd name="T12" fmla="*/ 938 w 1120"/>
                <a:gd name="T13" fmla="*/ 212 h 252"/>
                <a:gd name="T14" fmla="*/ 876 w 1120"/>
                <a:gd name="T15" fmla="*/ 204 h 252"/>
                <a:gd name="T16" fmla="*/ 806 w 1120"/>
                <a:gd name="T17" fmla="*/ 196 h 252"/>
                <a:gd name="T18" fmla="*/ 730 w 1120"/>
                <a:gd name="T19" fmla="*/ 190 h 252"/>
                <a:gd name="T20" fmla="*/ 646 w 1120"/>
                <a:gd name="T21" fmla="*/ 184 h 252"/>
                <a:gd name="T22" fmla="*/ 556 w 1120"/>
                <a:gd name="T23" fmla="*/ 184 h 252"/>
                <a:gd name="T24" fmla="*/ 466 w 1120"/>
                <a:gd name="T25" fmla="*/ 184 h 252"/>
                <a:gd name="T26" fmla="*/ 384 w 1120"/>
                <a:gd name="T27" fmla="*/ 190 h 252"/>
                <a:gd name="T28" fmla="*/ 308 w 1120"/>
                <a:gd name="T29" fmla="*/ 196 h 252"/>
                <a:gd name="T30" fmla="*/ 238 w 1120"/>
                <a:gd name="T31" fmla="*/ 204 h 252"/>
                <a:gd name="T32" fmla="*/ 178 w 1120"/>
                <a:gd name="T33" fmla="*/ 212 h 252"/>
                <a:gd name="T34" fmla="*/ 126 w 1120"/>
                <a:gd name="T35" fmla="*/ 222 h 252"/>
                <a:gd name="T36" fmla="*/ 82 w 1120"/>
                <a:gd name="T37" fmla="*/ 232 h 252"/>
                <a:gd name="T38" fmla="*/ 46 w 1120"/>
                <a:gd name="T39" fmla="*/ 240 h 252"/>
                <a:gd name="T40" fmla="*/ 20 w 1120"/>
                <a:gd name="T41" fmla="*/ 246 h 252"/>
                <a:gd name="T42" fmla="*/ 6 w 1120"/>
                <a:gd name="T43" fmla="*/ 250 h 252"/>
                <a:gd name="T44" fmla="*/ 0 w 1120"/>
                <a:gd name="T45" fmla="*/ 252 h 252"/>
                <a:gd name="T46" fmla="*/ 0 w 1120"/>
                <a:gd name="T47" fmla="*/ 62 h 252"/>
                <a:gd name="T48" fmla="*/ 560 w 1120"/>
                <a:gd name="T49" fmla="*/ 0 h 252"/>
                <a:gd name="T50" fmla="*/ 1120 w 1120"/>
                <a:gd name="T51" fmla="*/ 62 h 252"/>
                <a:gd name="T52" fmla="*/ 1120 w 1120"/>
                <a:gd name="T53" fmla="*/ 252 h 252"/>
                <a:gd name="T54" fmla="*/ 1120 w 1120"/>
                <a:gd name="T55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DF590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DACB5E">
                    <a:gamma/>
                    <a:tint val="21176"/>
                    <a:invGamma/>
                  </a:srgbClr>
                </a:gs>
                <a:gs pos="100000">
                  <a:srgbClr val="DACB5E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dirty="0" smtClean="0"/>
                <a:t>Прошлое семьи, рода </a:t>
              </a:r>
              <a:endParaRPr lang="en-US" sz="24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710851" y="2876080"/>
            <a:ext cx="4410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Культурные ценности, искусство</a:t>
            </a:r>
            <a:endParaRPr lang="en-US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4710" y="3684415"/>
            <a:ext cx="3366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Нравственные 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6338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8862" y="133084"/>
            <a:ext cx="7366487" cy="1047221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/>
              <a:t>Исторические события</a:t>
            </a:r>
            <a:endParaRPr lang="ru-RU" sz="3200" u="sng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42646" y="1270000"/>
            <a:ext cx="7272703" cy="4906963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Ледовое побоище (1242)</a:t>
            </a:r>
          </a:p>
          <a:p>
            <a:r>
              <a:rPr lang="ru-RU" sz="2000" dirty="0" smtClean="0"/>
              <a:t>Куликовская битва (1380)</a:t>
            </a:r>
          </a:p>
          <a:p>
            <a:r>
              <a:rPr lang="ru-RU" sz="2000" dirty="0" smtClean="0"/>
              <a:t>Крестьянская война (Пугачевский бунт) (1773-1775)</a:t>
            </a:r>
          </a:p>
          <a:p>
            <a:r>
              <a:rPr lang="ru-RU" sz="2000" dirty="0" smtClean="0"/>
              <a:t>Отечественная война 1812 года</a:t>
            </a:r>
          </a:p>
          <a:p>
            <a:r>
              <a:rPr lang="ru-RU" sz="2000" dirty="0" smtClean="0"/>
              <a:t>Отмена крепостного права (1861)</a:t>
            </a:r>
          </a:p>
          <a:p>
            <a:r>
              <a:rPr lang="ru-RU" sz="2000" dirty="0" smtClean="0"/>
              <a:t>Первая мировая война (1914-1918)</a:t>
            </a:r>
          </a:p>
          <a:p>
            <a:r>
              <a:rPr lang="ru-RU" sz="2000" dirty="0" smtClean="0"/>
              <a:t>Октябрьская революция (1917)</a:t>
            </a:r>
          </a:p>
          <a:p>
            <a:r>
              <a:rPr lang="ru-RU" sz="2000" dirty="0" smtClean="0"/>
              <a:t>Гражданская война (1917-1922)</a:t>
            </a:r>
          </a:p>
          <a:p>
            <a:r>
              <a:rPr lang="ru-RU" sz="2000" dirty="0" smtClean="0"/>
              <a:t>Годы репрессий (1930-е, 1940-е </a:t>
            </a:r>
            <a:r>
              <a:rPr lang="ru-RU" sz="2000" dirty="0" err="1" smtClean="0"/>
              <a:t>г.г</a:t>
            </a:r>
            <a:r>
              <a:rPr lang="ru-RU" sz="2000" dirty="0" smtClean="0"/>
              <a:t>.)</a:t>
            </a:r>
          </a:p>
          <a:p>
            <a:r>
              <a:rPr lang="ru-RU" sz="2000" dirty="0" smtClean="0"/>
              <a:t>Великая Отечественная война (1941-1945)</a:t>
            </a:r>
          </a:p>
          <a:p>
            <a:r>
              <a:rPr lang="ru-RU" sz="2000" dirty="0" smtClean="0"/>
              <a:t>Первый полёт в космос (1961)</a:t>
            </a:r>
          </a:p>
          <a:p>
            <a:r>
              <a:rPr lang="ru-RU" sz="2000" dirty="0" smtClean="0"/>
              <a:t>Чернобыльская катастрофа (1986)</a:t>
            </a:r>
          </a:p>
          <a:p>
            <a:r>
              <a:rPr lang="ru-RU" sz="2000" dirty="0" smtClean="0"/>
              <a:t> Перестройка (1985 – 1990-е </a:t>
            </a:r>
            <a:r>
              <a:rPr lang="ru-RU" sz="2000" dirty="0" err="1" smtClean="0"/>
              <a:t>гг</a:t>
            </a:r>
            <a:r>
              <a:rPr lang="ru-RU" sz="2000" dirty="0" smtClean="0"/>
              <a:t>)</a:t>
            </a:r>
          </a:p>
          <a:p>
            <a:r>
              <a:rPr lang="ru-RU" sz="2000" dirty="0"/>
              <a:t>Война в Афганистане, Чечне и др.</a:t>
            </a:r>
          </a:p>
          <a:p>
            <a:endParaRPr lang="ru-RU" sz="2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33084"/>
            <a:ext cx="7448549" cy="875101"/>
          </a:xfrm>
        </p:spPr>
        <p:txBody>
          <a:bodyPr/>
          <a:lstStyle/>
          <a:p>
            <a:r>
              <a:rPr lang="ru-RU" dirty="0" smtClean="0"/>
              <a:t>Исторические события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555037"/>
              </p:ext>
            </p:extLst>
          </p:nvPr>
        </p:nvGraphicFramePr>
        <p:xfrm>
          <a:off x="0" y="1270000"/>
          <a:ext cx="9144000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Возможные темы сочинений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73A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Произведения для аргументации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73A8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Какие подвиги никогда не забудутся?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Как исторические события влияют на судьбу человека?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Почему нельзя забывать историю своего народа?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 чему может привести утрата памяти о Великой Отечественной войне?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Почему тема войны не уходит из литературы?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Согласны ли вы со словами А. С. Пушкина: «Гордиться славою своих предков не только можно, но и должно»?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А.С. Пушкин «Капитанская дочка», «История Пугачевского бунта»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М.Ю. Лермонтов «Бородино»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Л.Н. Толстой «Война и мир»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А.А. Блок «Двенадцать»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М.А. Шолохов «Донские рассказы», «Тихий Дон»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Э.М. Ремарк «На западном фронте без перемен»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М.А. Булгаков «Собачье сердце»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А.А. Ахматова «Реквием»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В.В. Тендряков «Хлеб для собаки»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Произведения В. Быкова, Б. Васильева, Г. Бакланова, В. Кондратьева, В. Астафьева, А.Т.,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К.Воробьева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Твардовского о ВОВ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История создания Бессмертного полка. -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https://belizv.rbsmi.ru/articles/stati/istoriya-sozdaniya-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aktsii-bessmertnyy-polk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С. Алексиевич «Цинковые мальчики», «Чернобыльская молитва»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8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3661</Words>
  <Application>Microsoft Office PowerPoint</Application>
  <PresentationFormat>Экран (4:3)</PresentationFormat>
  <Paragraphs>406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0" baseType="lpstr">
      <vt:lpstr>Arial</vt:lpstr>
      <vt:lpstr>Calibri</vt:lpstr>
      <vt:lpstr>Tahoma</vt:lpstr>
      <vt:lpstr>Office Theme</vt:lpstr>
      <vt:lpstr>Презентация PowerPoint</vt:lpstr>
      <vt:lpstr>Даты проведения итогового сочинения  в 2020/21учебном году </vt:lpstr>
      <vt:lpstr>Нормативно-методические материалы ФИПИ</vt:lpstr>
      <vt:lpstr>Направления итогового сочинения  в 2020/21 учебном году</vt:lpstr>
      <vt:lpstr>Направление  «Забвению не подлежит»</vt:lpstr>
      <vt:lpstr>Основные понятия</vt:lpstr>
      <vt:lpstr>Аспекты направления  «Забвению не подлежит»</vt:lpstr>
      <vt:lpstr>Исторические события</vt:lpstr>
      <vt:lpstr>Исторические события</vt:lpstr>
      <vt:lpstr>Историческая память и забвение</vt:lpstr>
      <vt:lpstr>Историческая память и забвение</vt:lpstr>
      <vt:lpstr>Искусство  (музыка, живопись, литература, скульптура, архитектура)</vt:lpstr>
      <vt:lpstr>Прошлое семьи, рода, традиции </vt:lpstr>
      <vt:lpstr>Направление «Я и другие»</vt:lpstr>
      <vt:lpstr>Основные понятия</vt:lpstr>
      <vt:lpstr>Аспекты направления «Я и другие»</vt:lpstr>
      <vt:lpstr>Межличностные отношения («навстречу друг к другу»)</vt:lpstr>
      <vt:lpstr>Межличностные отношения («против других»)</vt:lpstr>
      <vt:lpstr>Человек и общество</vt:lpstr>
      <vt:lpstr>Направление «Время перемен»</vt:lpstr>
      <vt:lpstr>Основные понятия</vt:lpstr>
      <vt:lpstr>Аспекты  направления «Время перемен» </vt:lpstr>
      <vt:lpstr>Аспекты  направления «Время перемен» </vt:lpstr>
      <vt:lpstr>Аспекты  направления «Время перемен» </vt:lpstr>
      <vt:lpstr>Аспекты  направления «Время перемен» </vt:lpstr>
      <vt:lpstr>Направление «Разговор с собой»</vt:lpstr>
      <vt:lpstr>Аспекты  направления «Разговор с самим собой» </vt:lpstr>
      <vt:lpstr>Аспекты  направления «Разговор с самим собой» </vt:lpstr>
      <vt:lpstr>Аспекты  направления «Разговор с самим собой» </vt:lpstr>
      <vt:lpstr>Аспекты  направления «Разговор с самим собой» </vt:lpstr>
      <vt:lpstr>Аспекты  направления «Разговор с самим собой» </vt:lpstr>
      <vt:lpstr>«Между прошлым и будущим: портрет моего поколения»</vt:lpstr>
      <vt:lpstr>Основные понятия</vt:lpstr>
      <vt:lpstr>Аспекты направления «Между прошлым и будущим…» </vt:lpstr>
      <vt:lpstr>Возможные темы сочинений</vt:lpstr>
      <vt:lpstr>Использованные ресурсы</vt:lpstr>
    </vt:vector>
  </TitlesOfParts>
  <Company>PJSC "New Engineering Technologies"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nadi</cp:lastModifiedBy>
  <cp:revision>275</cp:revision>
  <dcterms:created xsi:type="dcterms:W3CDTF">2016-11-18T14:12:19Z</dcterms:created>
  <dcterms:modified xsi:type="dcterms:W3CDTF">2020-11-11T06:35:40Z</dcterms:modified>
</cp:coreProperties>
</file>