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32"/>
  </p:notesMasterIdLst>
  <p:handoutMasterIdLst>
    <p:handoutMasterId r:id="rId33"/>
  </p:handoutMasterIdLst>
  <p:sldIdLst>
    <p:sldId id="267" r:id="rId5"/>
    <p:sldId id="257" r:id="rId6"/>
    <p:sldId id="269" r:id="rId7"/>
    <p:sldId id="258" r:id="rId8"/>
    <p:sldId id="271" r:id="rId9"/>
    <p:sldId id="272" r:id="rId10"/>
    <p:sldId id="273" r:id="rId11"/>
    <p:sldId id="274" r:id="rId12"/>
    <p:sldId id="270" r:id="rId13"/>
    <p:sldId id="259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62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12" autoAdjust="0"/>
  </p:normalViewPr>
  <p:slideViewPr>
    <p:cSldViewPr snapToGrid="0">
      <p:cViewPr varScale="1">
        <p:scale>
          <a:sx n="111" d="100"/>
          <a:sy n="111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A7E2BDA-3A5B-40AE-81DE-66FA586B56D2}" type="datetime1">
              <a:rPr lang="ru-RU" smtClean="0"/>
              <a:t>23.10.2024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-10274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F65D-63A1-490B-B302-902C46218B52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6E69F1-4ECE-4D08-92F0-C404CE0B9B92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67148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B6E69F1-4ECE-4D08-92F0-C404CE0B9B9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895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B6E69F1-4ECE-4D08-92F0-C404CE0B9B9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59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B6E69F1-4ECE-4D08-92F0-C404CE0B9B9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123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B6E69F1-4ECE-4D08-92F0-C404CE0B9B9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015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B6E69F1-4ECE-4D08-92F0-C404CE0B9B92}" type="slidenum">
              <a:rPr lang="ru-RU" noProof="0" smtClean="0"/>
              <a:t>18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92045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0A230F30-F019-4D9C-B28C-E5E8902BB3C0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040EF8-BAA8-4664-90C7-EAC2C1C9128D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FF081-47DC-4C8E-A9F8-A73473314CBB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2BC955-92ED-4521-A90D-916A27E6B47B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60471" y="2297695"/>
            <a:ext cx="9071059" cy="2767600"/>
          </a:xfrm>
        </p:spPr>
        <p:txBody>
          <a:bodyPr rtlCol="0" anchor="ctr"/>
          <a:lstStyle>
            <a:lvl1pPr marL="0" indent="0" algn="ctr">
              <a:buNone/>
              <a:defRPr sz="6000"/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</p:spTree>
    <p:extLst>
      <p:ext uri="{BB962C8B-B14F-4D97-AF65-F5344CB8AC3E}">
        <p14:creationId xmlns:p14="http://schemas.microsoft.com/office/powerpoint/2010/main" val="2266103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B3A294-52D5-418F-9A45-1B5B1BBC7D20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65710933-E08B-440A-87CD-81BEC56820CF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71D1F3-52DF-4D1A-9E95-71F34AB9131A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F08319B-AD7E-430F-A711-34590AA8DEE3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CBF38BF-0591-45F6-9805-036514945D7F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algn="ctr" rtl="0">
              <a:buNone/>
            </a:pPr>
            <a:r>
              <a:rPr lang="ru-RU" noProof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rtlCol="0"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E1B4021-ECDC-4475-A884-CD498E39A432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rtlCol="0"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815EBB8A-1AF8-4C12-9237-3687E5AA4F29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63685FE-3268-48AD-A3D0-612A5D53B7F2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1EA4EA-8955-4DEA-AFE7-198E25A13620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 title="Боковая панель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FEB98958-3A71-42AD-9588-A0320F8DA8CC}" type="datetime1">
              <a:rPr lang="ru-RU" noProof="0" smtClean="0"/>
              <a:t>23.10.2024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73" r:id="rId12"/>
    <p:sldLayoutId id="2147483667" r:id="rId13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/>
              <a:t>Как правильно писать итоговое сочинение?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06" y="4897053"/>
            <a:ext cx="11500427" cy="1086237"/>
          </a:xfrm>
        </p:spPr>
        <p:txBody>
          <a:bodyPr rtlCol="0">
            <a:normAutofit/>
          </a:bodyPr>
          <a:lstStyle/>
          <a:p>
            <a:pPr algn="r"/>
            <a:r>
              <a:rPr lang="ru-RU" dirty="0"/>
              <a:t>Инструкция по написанию итогового сочинения</a:t>
            </a:r>
          </a:p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67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F4B2-1DB7-414F-A4A4-4F72BEAFA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246" y="425379"/>
            <a:ext cx="4858460" cy="1428136"/>
          </a:xfrm>
        </p:spPr>
        <p:txBody>
          <a:bodyPr rtlCol="0"/>
          <a:lstStyle/>
          <a:p>
            <a:pPr rtl="0"/>
            <a:r>
              <a:rPr lang="ru-RU" sz="2800" dirty="0"/>
              <a:t>ПЛАН ИТОГОВОГО СОЧИНЕНИЯ</a:t>
            </a:r>
            <a:endParaRPr lang="ru-RU" sz="36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A3B9A3-E4C7-4E87-9EAE-EBDC28D24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marL="0" indent="0">
              <a:buNone/>
            </a:pPr>
            <a:r>
              <a:rPr lang="ru-RU" sz="2800" dirty="0"/>
              <a:t>1. Вступление </a:t>
            </a:r>
            <a:br>
              <a:rPr lang="ru-RU" sz="2800" dirty="0"/>
            </a:br>
            <a:r>
              <a:rPr lang="ru-RU" sz="2800" dirty="0"/>
              <a:t>2. Тезис </a:t>
            </a:r>
            <a:br>
              <a:rPr lang="ru-RU" sz="2800" dirty="0"/>
            </a:br>
            <a:r>
              <a:rPr lang="ru-RU" sz="2800" dirty="0"/>
              <a:t>3. Связка </a:t>
            </a:r>
            <a:br>
              <a:rPr lang="ru-RU" sz="2800" dirty="0"/>
            </a:br>
            <a:r>
              <a:rPr lang="ru-RU" sz="2800" dirty="0"/>
              <a:t>4. Аргумент №1 </a:t>
            </a:r>
            <a:br>
              <a:rPr lang="ru-RU" sz="2800" dirty="0"/>
            </a:br>
            <a:r>
              <a:rPr lang="ru-RU" sz="2800" dirty="0"/>
              <a:t>5. </a:t>
            </a:r>
            <a:r>
              <a:rPr lang="ru-RU" sz="2800" dirty="0" err="1"/>
              <a:t>Микровывод</a:t>
            </a: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dirty="0"/>
              <a:t>6. Связка </a:t>
            </a:r>
            <a:br>
              <a:rPr lang="ru-RU" sz="2800" dirty="0"/>
            </a:br>
            <a:r>
              <a:rPr lang="ru-RU" sz="2800" dirty="0"/>
              <a:t>7. Аргумент №2 </a:t>
            </a:r>
            <a:br>
              <a:rPr lang="ru-RU" sz="2800" dirty="0"/>
            </a:br>
            <a:r>
              <a:rPr lang="ru-RU" sz="2800" dirty="0"/>
              <a:t>8. </a:t>
            </a:r>
            <a:r>
              <a:rPr lang="ru-RU" sz="2800" dirty="0" err="1"/>
              <a:t>Микровывод</a:t>
            </a: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dirty="0"/>
              <a:t>9. Заключение  </a:t>
            </a:r>
          </a:p>
          <a:p>
            <a:pPr rtl="0"/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ED3B33C-E404-C567-77D6-A1A50DB3281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140" r="11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32691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4533B635-A544-E323-647B-46C0127E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ПИСАТЬ ВСТУПЛЕНИЕ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C4C1141-0CCE-3C68-1E83-1327F2EF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Не стоит начинать сочинения с «атаки вопросами». (Пр. Что такое верность? Какую роль играет верность в отношениях? Что значит быть по-настоящему верным?) При таком подходе даются общие ответы обо всем и ни о чем. Дайте ответ на вопрос, сформулированный в теме сочинения, этого будет достаточно.</a:t>
            </a:r>
          </a:p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Во вступлении часто используются определения из словаря. Необходимо использовать их с умом. Они должны быть мотивированы темой.</a:t>
            </a:r>
          </a:p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Не увеличивайте объем вступления. Вступление должно составлять не более 15 % от всего сочинения.</a:t>
            </a:r>
          </a:p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Во вступлении должен быть обозначен проблемный вопрос  (это сама тема) и формулировка ключевого тезиса, который будете доказывать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757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95124E-BB28-3C37-1AFC-43D63778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ПИСАТЬ 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F0E6F6-7E97-713A-1286-81F1107BB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Заключение должно  соответствовать  вступлению / теме / основному тексту сочинения по содержанию.</a:t>
            </a:r>
          </a:p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Перед написанием заключения нужно перечитать вступление, вспомнив проблемы, поставленные в нем, и сделать так, чтобы заключение 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обязательно 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перекликалось со вступлением, так как отсутствие связи между вступлением и заключением  является одной из самых распространенных содержательно-композиционных ошибок.</a:t>
            </a:r>
          </a:p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В заключении можно:</a:t>
            </a:r>
            <a:br>
              <a:rPr lang="ru-RU" sz="2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- подвести итог всего рассуждения</a:t>
            </a:r>
            <a:br>
              <a:rPr lang="ru-RU" sz="2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- использовать уместную цитату, содержащую суть главной мысли сочинения</a:t>
            </a:r>
            <a:br>
              <a:rPr lang="ru-RU" sz="2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- дать краткий и точный ответ на вопрос темы.</a:t>
            </a:r>
          </a:p>
          <a:p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Объем заключения: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 не более 15% от всего сочинения.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893120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5823B8-D772-105E-6C25-C487E08FB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СФОРМУЛИРОВАТЬ ТЕЗИС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BA6902-A8C4-3B6C-F69B-4B951211E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Формулировка тезиса зависит от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ТЕМЫ сочинения.</a:t>
            </a:r>
          </a:p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тема сочинения дана в виде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вопроса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то тезис – это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ответ на вопрос. </a:t>
            </a:r>
          </a:p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тема сформулирована в виде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метафорического высказывания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то тезис –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это расшифровка высказывания. </a:t>
            </a:r>
          </a:p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тема сформулирована в виде цитаты, которую не нужно расшифровывать, то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необходимо пересказать мысль своими словами, расширить ее, распространить.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663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33239F-6356-618A-25F2-9910AA53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ТРЕБОВАНИЕ К АРГУМЕНТАЦИИ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B54883-1C84-5398-F498-9007AF7F9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Аргумент должен подтверждать тезис</a:t>
            </a:r>
          </a:p>
          <a:p>
            <a:pPr fontAlgn="base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Кол-во аргументов.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 Можно использовать 1 аргумент, но в этом случае необходимо дать комплексный анализ произведения в рамках темы. Не следует перегружать сочинение литературными аргументами ни для набора слов, ни для получения хорошей оценки, количество не влияет на оценку, важно качество аргумента.</a:t>
            </a:r>
          </a:p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Качество аргумента. 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Используйте для подтверждения тезиса только то произведение, которое вы читали, чтобы не допустить фактических ошибок. Не пересказывайте произведение. Необходим анализ и ваши рассуждения. Каждый аргумент должен действительно подтверждать ваш тезис, поэтому необходимо делать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микровыводы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соответствующие теме и тезису.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215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55278-684A-3C81-FE39-F10C025BE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АРГУМЕНТА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EAC2BC-EC0D-D97D-98C7-9E0182CCE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698" y="1484671"/>
            <a:ext cx="10877910" cy="4382729"/>
          </a:xfrm>
        </p:spPr>
        <p:txBody>
          <a:bodyPr/>
          <a:lstStyle/>
          <a:p>
            <a:pPr fontAlgn="base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ТЕМА: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Можно ли утверждать, что время лечит? 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ТЕЗИС: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Можно долго спорить о том, лечит время, или нет. Кто-то скажет, лечит. Кто-то скажет, нет, и все они будут правы. Это зависит от раны. Но кое-что оспаривать мы не можем – время учит. И оно является самым лучшим учителем. Время учит нас терпению и терпимости к тем, кто любит нас и кого любим мы, учит нас беречь их и ценить каждую секунду рядом с ними».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АРГУМЕНТ: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 В романе Льва Николаевича Толстого «Война и мир» Наташа </a:t>
            </a:r>
            <a:r>
              <a:rPr lang="ru-RU" sz="2000" i="1" dirty="0" err="1">
                <a:solidFill>
                  <a:schemeClr val="accent1">
                    <a:lumMod val="50000"/>
                  </a:schemeClr>
                </a:solidFill>
              </a:rPr>
              <a:t>Ростова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 переживает смерть любимого человека. Она не хочет никого видеть, ни с кем разговаривать, так как считает, что никто не сможет разделить с ней ее горе. Ей не могут помочь ни врачи, ни родные. Выздоровление приносит время. Лишь оно помогло свыкнуться с мыслью о смерти любимого, притупило боль. Вслед за этим к Наташе приходит душевное спокойствие, новая любовь к Пьеру Безухову и счастье. Этот пример ярко иллюстрирует, что время – лучший лекарь для несчастной любви.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543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7366D8D-715F-E1F7-AAE8-0E2D52251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«СВЯЗКА» И «МИКРОВЫВОД»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276C8CCC-51EE-9202-E738-85012B964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400" b="1" dirty="0"/>
              <a:t>Связка</a:t>
            </a:r>
            <a:r>
              <a:rPr lang="ru-RU" sz="2400" dirty="0"/>
              <a:t> - это переход от одной мысли к другой (от одной части сочинения к другой) Необходимо плавно переходить от тезиса к аргументации, связывая между собой каждое предложение.</a:t>
            </a:r>
          </a:p>
          <a:p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4E69B95-B89E-28EF-7537-6B13F8CF2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– вывод после примера из литературы, в котором будет объяснено,  как именно данный пример подтверждает тезис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468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838BBBC-4E68-EED1-4615-8701FCB5A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397978"/>
            <a:ext cx="8361229" cy="985000"/>
          </a:xfrm>
        </p:spPr>
        <p:txBody>
          <a:bodyPr/>
          <a:lstStyle/>
          <a:p>
            <a:r>
              <a:rPr lang="ru-RU" sz="4000" dirty="0"/>
              <a:t>АЛГОРИТМ НАПИСАНИЯ СОЧИНЕНИЯ</a:t>
            </a: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71B94A82-AEEA-081E-BDD3-848ECEF81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2570673"/>
            <a:ext cx="6831673" cy="29905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1) Прочитайте тему.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2) Вспомните произведения, связанные с темой, подберите аргументы.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3) Напишите тезис и аргументы в черновик.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4) Только потом стоит подумать о вступлении и заключении. Подумайте, как можно ввести тему сочинения, чтобы это не было искусственно. </a:t>
            </a:r>
          </a:p>
          <a:p>
            <a:pPr algn="l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5) Сформулируйте связки между каждой частью сочинения, прежде чем начнете писать.</a:t>
            </a:r>
            <a:r>
              <a:rPr lang="ru-RU" dirty="0"/>
              <a:t>. 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4384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A187F3-6B4A-40F1-BCC1-2E7D4A05E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 dirty="0"/>
              <a:t>ТИПИЧНЫЕ ОШИБКИ ПРИ НАПИСАНИИ ИТОГОВОГО СОЧИНЕНИ</a:t>
            </a:r>
            <a:endParaRPr lang="ru-RU" cap="none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F83C47-D968-460C-9EA4-09143A0539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r>
              <a:rPr lang="ru-RU" sz="2400" b="1" dirty="0"/>
              <a:t>по рекомендациям экспертов ФИПИ</a:t>
            </a:r>
            <a:endParaRPr lang="ru-RU" sz="2400" dirty="0"/>
          </a:p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778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7B6EB32-6885-8509-DF00-D41753921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ОШИБКИ: ЧАСТЬ 1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F3EEE26-198D-3F28-BF12-C155C5E9E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Отсутствие связок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между содержательными частями сочинения: вступлением и заключением, основной частью сочинения и заключением.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Пропорциональность частей сочинения.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Вступление и заключение в совокупности должны составлять не более 1/3 всего сочинения. Основная часть – 2/3.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Неумение строго следовать теме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сочинения в ходе рассуждения.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Неумение композиционно выстраивать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свое сочинение в соответствии с темой и основной мыслью.  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Огромное количество лишней информации во вступлении и заключении.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Однако слишком короткое и необоснованное заключение – это тоже плохо. Оно должно действительно обобщать и подытоживать всю работу. Отсутствие заключения являются серьезной логической ошибкой. Заключение должно содержательно соответствовать  вступлению / теме / основному тексту сочинения. 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8059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600" dirty="0"/>
              <a:t>Требование №1: Объем итогового сочинения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ru-RU" dirty="0"/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Рекомендуемое количество слов –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от 350.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Максимальное количество слов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в сочинении не устанавливается.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в сочинении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менее 250 слов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(в подсчет включаются все слова, в том числе и служебные), то выставляется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за невыполнение требования № 1 и «незачет» за работу в целом (такое сочинение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не проверяется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по критериям оценивания).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535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6F1A90-7F91-DE1A-B48E-4D42E44D5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ОШИБКИ:ЧАСТЬ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91D272-F1E9-D952-7EB0-92D0C1C65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Отсутствие во вступлении проблемного вопроса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(это сама тема) и формулировки ключевого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тезиса,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который будете доказывать.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Нечеткое формулирование тезисов,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затрудняющее их встраивание в логическую структуру сочинения; Если тезисов несколько, то не должно быть противоречия между тезисами, сформулированными в разных частях сочинения.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Слабые аргументы.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Являются таковыми, если не доказывают, неубедительно или поверхностно  подтверждают тезис.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Необоснованные повторы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одних и тех же мыслей.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Ошибки в делении текста на абзацы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и даже полное отсутствие абзацев. 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Неумение оперировать абстрактными понятиями.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Неразличение понятий «пример» и «аргумент»,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неумение формулировать на основе примера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, соотнесенный с выдвигаемым тезисом.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972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B618AB3-05E5-FCD7-D591-5D7CB97A3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ИТОГОВОГО СОЧИНЕНИЯ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1B27B7F-6B29-05F0-E7C6-FDD9B9C391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dirty="0"/>
              <a:t>СОГЛАСНЫ ЛИ ВЫ С УТВЕРЖДЕНИЕМ, ЧТО «ЗЛЫХ ЛЮДЕЙ НЕТ НА СВЕТЕ, ЕСТЬ ТОЛЬКО ЛЮДИ НЕСЧАСТЛИВЫЕ?»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796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19E2089-7F55-185B-823D-13B15406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ЧАСТЬ 1: ВСТУПЛЕНИЕ И ТЕЗИС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A047137-052E-F57A-3381-9228C4FB6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Добро — это мощнейшая сила, которая способна спасти мир от злобы, жестокости, равнодушия и хладнокровия. Без проявления доброты, отзывчивости и сострадания жизнь человека становится невыносимой, ведь именно эти качества помогают людям не зачерстветь душой и сохранить человечность. Но что же вынуждает людей творить зло и причинять окружающим боль? Мне кажется, что именно внутренняя боль, пережитые несчастья и утраты способны уничтожить внутри человека свет и могут заставить его причинять ответное зло окружающим людям.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359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15AAE-601F-CB0C-10E2-6A4CF7E88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АРГУМЕНТ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39BBCF-2FB4-CAB8-F155-F6677C3DD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На страницах мировой художественной литературы писатели нередко доказывали, что несчастный человек способен творить настоящее зло. Обратимся к известному роману Ф. М. Достоевского «Преступление и наказание». Важнейшую роль в этом произведении играет Аркадий Свидригайлов – двойник Родиона Раскольникова. В начале романа мы узнаем о внутренней злобе этого человека, который хладнокровно творит жестокость. Он планировал отравить свою жену Марфу и, возможно, даже был причастен к её гибели. Кроме того, он был виновен в смерти нескольких своих крестьян, которых он мучил и избивал. Однако ближе к концу романа мы узнаем, что этот герой был глубоко несчастлив внутри. Рядом с ним не было по-настоящему близких людей, и он даже пытался искупить причинённое людям зло, а потому жертвовал деньги Соне и сиротам. В конце произведения герой кончает жизнь самоубийством, и это ещё раз показывает, насколько он был несчастлив в глубине души. Ф. М. Достоевский подводит нас к выводу, что злоба — это понятие относительное, и чаще всего она возникает внутри того, кто очень несчастлив. 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70409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9A338-567D-C6DE-8D45-D1ED49BFE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АРГУМЕНТ 2 И 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82E011-9ECF-083C-EF75-88B49B54A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Обратимся к роману М. А. Булгакова «Мастер и Маргарита», в котором писатель показывает, что зло не может существовать само по себе. Настоящим воплощением добра в этом произведении является Иешуа Га-Ноцри, которого считают прообразом Христа. Этот герой проповедует добро всему миру и призывает людей быть милосердными по отношению друг к другу. «Злых людей нет на свете, есть только люди несчастливые», — так считает Га-Ноцри, целью которого является сделать мир светлее и счастливее. М. А. Булгаков на примере своего героя доказывает, что злоба и несчастье неразрывно связаны, ведь именно внутренняя горечь, обида и боль вынуждают человека быть жестоким и агрессивным. 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Таким образом, каждый из нас должен стремиться быть счастливым, наполнять себя радостью и светом, ведь тогда не захочется причинять остальным людям боль и зло. Лишь тот, кто несчастлив в глубине своей души, опасен для окружающих и распространяет зло вокруг себя. 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(370 слов)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124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95706E7-0313-DB38-48E2-F0BF80C22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УНИВЕРСАЛЬНЫЙ СПИСОК ЛИТЕРАТУРЫ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826FE21-86E4-8D24-DDF7-AF837E1963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272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B83B3C9-6342-472C-7E43-2D36DE4A1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РУССКАЯ ЛИТЕРАТУРА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B0FE4B75-624E-A76F-1AE0-47BC6C650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428750"/>
            <a:ext cx="4447786" cy="358140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"Война и мир" Л.Н. Толстой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"Капитанская дочка", "Евгений Онегин" А.С. Пушкин 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"Горе от ума" А.С. Грибоедов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"Мцыри", "Герой нашего времени" М.Ю. Лермонтов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"Шинель", "Мертвые души" Н.В. Гоголь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"Отцы и дети" И.С. Тургенев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"Премудрый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пискарь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 М.Е. Салтыков-Щедрин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"Обломов" И.А. Гончаров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"Преступление и наказание" Ф.М. Достоевский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"На дне" М. Горький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"Гроза" А.Н. Островский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"Судьба человека" М.А. Шолохов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AF1D7A-A729-E13D-0FF6-C2867F0E8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5131" y="1428750"/>
            <a:ext cx="4447786" cy="4573438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"Мастер и Маргарита" М.А. Булгаков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"Матренин двор" А.И. Солженицын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"Студент", "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Ионыч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", "Человек в футляре", "Дама с собачкой", "Смерть чиновника", "Хамелеон", "Вишневый сад"  А.П. Чехов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"Господин из Сан-Франциско" И.А. Бунин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"И дольше века длится день" Ч.Т. Айтматов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"Уроки французского" В.Г. Распутин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"Обелиск" В.В. Быков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"Недоросль" Д.И. Фонвизин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"Мы" Е.И. Замятин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"Чучело" В.К. Железников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67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86CCC5-9BDD-65C0-9173-B9CC5705C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ЗАРУБЕЖНАЯ ЛИТЕРАТУРА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7958D8-27AF-527A-2895-46A831F415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1985" y="2171700"/>
            <a:ext cx="4447786" cy="358140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"Гарри Поттер" Дж. Роулинг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"Маленький принц"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А.де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Сент-Экзюпери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"1984" Дж. Оруэлл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"Портрет Дориана Грея" О. Уайльд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"451 градус по Фаренгейту" Р. Брэдбери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"Мартин Иден" Дж. Лондон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"Три товарища" Э.М. Ремарк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"Ромео и Джульетта" У. Шекспир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"Облачный атлас Д. Митчелл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Рассказы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О.Генри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F3CB3F-0448-FD30-C002-CB9B7A1F7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014" y="2171699"/>
            <a:ext cx="4447786" cy="3581401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Трилогия желания Т. Драйзер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"Большие надежды" Ч. Диккенс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"Ярмарка тщеславия" У. Теккерей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"Повелитель мух" У. Голдинг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"Позитронный человек" А. Азимов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"Форрест Гамп" У. Грум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"Убить пересмешника" Х. Ли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"Цветы для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Элжернона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 Д.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Киз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"Колыбель для кошки" К. Воннегут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8221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F5376-9B5C-7AFD-EFBF-8BBD09D3E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7008"/>
            <a:ext cx="9601200" cy="720213"/>
          </a:xfrm>
        </p:spPr>
        <p:txBody>
          <a:bodyPr/>
          <a:lstStyle/>
          <a:p>
            <a:r>
              <a:rPr lang="ru-RU" sz="3600" dirty="0"/>
              <a:t>Требование №2: «Самостоятельность написания итогового сочинения»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092784-D1F5-28A2-0590-434D6418B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8362"/>
            <a:ext cx="9601200" cy="3659038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Итоговое сочинение выполняется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самостоятельно. 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 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Допускается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прямое или косвенное цитирование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 обязательной ссылкой на источник (ссылка дается в свободной форме). </a:t>
            </a: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Объем цитирования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не должен превышать объем собственного текста участника.</a:t>
            </a: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Если сочинение признано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несамостоятельным,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то выставляется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за невыполнение требования № 2 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за работу в целом (такое сочинение не проверяется по критериям оценивания).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275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397978"/>
            <a:ext cx="7596451" cy="1578136"/>
          </a:xfrm>
        </p:spPr>
        <p:txBody>
          <a:bodyPr rtlCol="0"/>
          <a:lstStyle/>
          <a:p>
            <a:pPr rtl="0"/>
            <a:r>
              <a:rPr lang="ru-RU" sz="4400" dirty="0">
                <a:solidFill>
                  <a:srgbClr val="1F497D"/>
                </a:solidFill>
              </a:rPr>
              <a:t>КРИТЕРИИ ИТОГОВОГО СОЧИНЕНИЯ</a:t>
            </a:r>
            <a:endParaRPr lang="ru-RU" sz="4400" cap="none" dirty="0">
              <a:solidFill>
                <a:srgbClr val="1F497D"/>
              </a:solidFill>
              <a:latin typeface="Impact" panose="020B080603090205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CAE2CE-F5D8-4BB6-A52B-9737F0CA1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122763"/>
            <a:ext cx="6831673" cy="2438498"/>
          </a:xfrm>
        </p:spPr>
        <p:txBody>
          <a:bodyPr rtlCol="0">
            <a:normAutofit fontScale="70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Соответствие теме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Аргументация. Привлечение литературного материала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Композиция и логика рассуждения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Качество письменной речи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Грамотность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62A0F1-3CA8-D171-5A03-0DD66146DE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675" y="181155"/>
            <a:ext cx="1799926" cy="179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54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B259BBB-C17D-A724-8C61-5FDCE4E7C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5408" y="1296740"/>
            <a:ext cx="8361229" cy="663736"/>
          </a:xfrm>
        </p:spPr>
        <p:txBody>
          <a:bodyPr/>
          <a:lstStyle/>
          <a:p>
            <a:r>
              <a:rPr lang="ru-RU" sz="4800" dirty="0">
                <a:solidFill>
                  <a:srgbClr val="1F497D"/>
                </a:solidFill>
              </a:rPr>
              <a:t>Критерий №1</a:t>
            </a:r>
            <a:br>
              <a:rPr lang="ru-RU" sz="4800" dirty="0">
                <a:solidFill>
                  <a:srgbClr val="1F497D"/>
                </a:solidFill>
              </a:rPr>
            </a:b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</a:rPr>
              <a:t>Соответствие теме</a:t>
            </a:r>
            <a:br>
              <a:rPr lang="ru-RU" sz="6600" dirty="0"/>
            </a:br>
            <a:r>
              <a:rPr lang="ru-RU" sz="6600" dirty="0">
                <a:solidFill>
                  <a:srgbClr val="1F497D"/>
                </a:solidFill>
              </a:rPr>
              <a:t> </a:t>
            </a: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D3A3467-D1D7-9132-95A6-F77E5A993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4680" y="2475781"/>
            <a:ext cx="8497018" cy="3085479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Данный критерий нацеливает на проверку содержания сочинения. 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Участник должен рассуждать на предложенную тему, выбрав путь ее раскрытия (например, отвечает на вопрос, поставленный в теме, или размышляет над предложенной проблемой и т.п.). 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ставится только в случае, если сочинение не соответствует теме или в нем не прослеживается конкретной цели высказывания, то есть коммуникативного замысла. Во всех остальных случаях выставляется «зачет».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51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B259BBB-C17D-A724-8C61-5FDCE4E7C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397978"/>
            <a:ext cx="8361229" cy="663736"/>
          </a:xfrm>
        </p:spPr>
        <p:txBody>
          <a:bodyPr/>
          <a:lstStyle/>
          <a:p>
            <a:r>
              <a:rPr lang="ru-RU" sz="4000" dirty="0">
                <a:solidFill>
                  <a:srgbClr val="1F497D"/>
                </a:solidFill>
              </a:rPr>
              <a:t>Критерий №2</a:t>
            </a:r>
            <a:br>
              <a:rPr lang="ru-RU" sz="4000" dirty="0">
                <a:solidFill>
                  <a:srgbClr val="1F497D"/>
                </a:solidFill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Аргументация. Привлечение литературного материала</a:t>
            </a:r>
            <a:br>
              <a:rPr lang="ru-RU" sz="6600" dirty="0"/>
            </a:b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D3A3467-D1D7-9132-95A6-F77E5A993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4680" y="2475781"/>
            <a:ext cx="8497018" cy="3364302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Данный критерий нацеливает на проверку умения использовать литературный материал (художественные произведения, дневники, мемуары, публицистику, произведения устного народного творчества (за исключением малых жанров), другие литературные источники) для аргументации своей позиции. 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Участник должен строить рассуждение, привлекая для аргументации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 менее одного произведения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отечественной или мировой литературы, избирая свой путь использования литературного материала; при этом он может показать разный уровень осмысления художественного текста: 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 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 Во всех остальных случаях выставляется «зачет». 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18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B259BBB-C17D-A724-8C61-5FDCE4E7C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397978"/>
            <a:ext cx="8361229" cy="663736"/>
          </a:xfrm>
        </p:spPr>
        <p:txBody>
          <a:bodyPr/>
          <a:lstStyle/>
          <a:p>
            <a:r>
              <a:rPr lang="ru-RU" sz="4000" dirty="0">
                <a:solidFill>
                  <a:srgbClr val="1F497D"/>
                </a:solidFill>
              </a:rPr>
              <a:t>Критерий №3</a:t>
            </a:r>
            <a:br>
              <a:rPr lang="ru-RU" sz="4000" dirty="0">
                <a:solidFill>
                  <a:srgbClr val="1F497D"/>
                </a:solidFill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Композиция и логика рассуждения</a:t>
            </a:r>
            <a:br>
              <a:rPr lang="ru-RU" sz="6600" dirty="0"/>
            </a:b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D3A3467-D1D7-9132-95A6-F77E5A993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4680" y="2475781"/>
            <a:ext cx="8497018" cy="3085479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Данный критерий нацеливает на проверку умения логично выстраивать рассуждение на предложенную тему. Участник должен выдерживать соотношение между тезисом и доказательствами.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ставится при условии, если грубые логические нарушения мешают пониманию смысла сказанного или отсутствует тезисно-доказательная часть. Во всех остальных случаях выставляется «зачет».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613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B259BBB-C17D-A724-8C61-5FDCE4E7C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7936" y="828635"/>
            <a:ext cx="8361229" cy="663736"/>
          </a:xfrm>
        </p:spPr>
        <p:txBody>
          <a:bodyPr/>
          <a:lstStyle/>
          <a:p>
            <a:r>
              <a:rPr lang="ru-RU" sz="4000" dirty="0">
                <a:solidFill>
                  <a:srgbClr val="1F497D"/>
                </a:solidFill>
              </a:rPr>
              <a:t>Критерий №4</a:t>
            </a:r>
            <a:br>
              <a:rPr lang="ru-RU" sz="4000" dirty="0">
                <a:solidFill>
                  <a:srgbClr val="1F497D"/>
                </a:solidFill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Качество письменной речи</a:t>
            </a:r>
            <a:endParaRPr lang="ru-RU" sz="4000" dirty="0">
              <a:solidFill>
                <a:srgbClr val="1F497D"/>
              </a:solidFill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D3A3467-D1D7-9132-95A6-F77E5A993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4680" y="2475781"/>
            <a:ext cx="8497018" cy="3085479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Данный критерий нацеливает на проверку речевого оформления текста сочинения.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Участник должен точно выражать мысли, используя разнообразную лексику и различные грамматические конструкции, при необходимости уместно употреблять термины.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ставится при условии, если низкое качество речи (в том числе речевые ошибки) существенно затрудняет понимание смысла сочинения. Во всех остальных случаях выставляется «зачет».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085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B259BBB-C17D-A724-8C61-5FDCE4E7C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5958" y="828635"/>
            <a:ext cx="8361229" cy="663736"/>
          </a:xfrm>
        </p:spPr>
        <p:txBody>
          <a:bodyPr/>
          <a:lstStyle/>
          <a:p>
            <a:r>
              <a:rPr lang="ru-RU" sz="6600" dirty="0">
                <a:solidFill>
                  <a:srgbClr val="1F497D"/>
                </a:solidFill>
              </a:rPr>
              <a:t>Критерий №5 Грамотность</a:t>
            </a:r>
            <a:endParaRPr lang="ru-RU" dirty="0">
              <a:solidFill>
                <a:srgbClr val="1F497D"/>
              </a:solidFill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1D3A3467-D1D7-9132-95A6-F77E5A993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4680" y="2475781"/>
            <a:ext cx="8497018" cy="3085479"/>
          </a:xfrm>
        </p:spPr>
        <p:txBody>
          <a:bodyPr/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Данный критерий позволяет оценить грамотность выпускника.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ставится при условии, если на 100 слов приходится в сумме более пяти ошибок: грамматических, орфографических, пунктуационных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191420"/>
      </p:ext>
    </p:extLst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3067216_TF22874644_Win32" id="{4DAF3BBA-8C29-4108-B894-5B926806EE1F}" vid="{051E73F7-E795-458C-825C-84A41F447C5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FC2BBCC-A5B7-4DDE-8795-98160FD34D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BF0FE3-3D8D-448F-9BC3-1FD016A85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E2FB8F-FBDB-405A-A6AC-9CF7C859199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Коллекционные карточки</Template>
  <TotalTime>54</TotalTime>
  <Words>2521</Words>
  <Application>Microsoft Office PowerPoint</Application>
  <PresentationFormat>Широкоэкранный</PresentationFormat>
  <Paragraphs>105</Paragraphs>
  <Slides>27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Franklin Gothic Book</vt:lpstr>
      <vt:lpstr>Impact</vt:lpstr>
      <vt:lpstr>Обрезка</vt:lpstr>
      <vt:lpstr>Как правильно писать итоговое сочинение?</vt:lpstr>
      <vt:lpstr>Требование №1: Объем итогового сочинения</vt:lpstr>
      <vt:lpstr>Требование №2: «Самостоятельность написания итогового сочинения»</vt:lpstr>
      <vt:lpstr>КРИТЕРИИ ИТОГОВОГО СОЧИНЕНИЯ</vt:lpstr>
      <vt:lpstr>Критерий №1 Соответствие теме  </vt:lpstr>
      <vt:lpstr>Критерий №2 Аргументация. Привлечение литературного материала </vt:lpstr>
      <vt:lpstr>Критерий №3 Композиция и логика рассуждения </vt:lpstr>
      <vt:lpstr>Критерий №4 Качество письменной речи</vt:lpstr>
      <vt:lpstr>Критерий №5 Грамотность</vt:lpstr>
      <vt:lpstr>ПЛАН ИТОГОВОГО СОЧИНЕНИЯ</vt:lpstr>
      <vt:lpstr>КАК ПИСАТЬ ВСТУПЛЕНИЕ</vt:lpstr>
      <vt:lpstr>КАК ПИСАТЬ ЗАКЛЮЧЕНИЕ</vt:lpstr>
      <vt:lpstr>КАК СФОРМУЛИРОВАТЬ ТЕЗИС</vt:lpstr>
      <vt:lpstr>ТРЕБОВАНИЕ К АРГУМЕНТАЦИИ</vt:lpstr>
      <vt:lpstr>ОБРАЗЕЦ АРГУМЕНТА</vt:lpstr>
      <vt:lpstr>ЧТО ТАКОЕ «СВЯЗКА» И «МИКРОВЫВОД»</vt:lpstr>
      <vt:lpstr>АЛГОРИТМ НАПИСАНИЯ СОЧИНЕНИЯ</vt:lpstr>
      <vt:lpstr>ТИПИЧНЫЕ ОШИБКИ ПРИ НАПИСАНИИ ИТОГОВОГО СОЧИНЕНИ</vt:lpstr>
      <vt:lpstr>ТИПИЧНЫЕ ОШИБКИ: ЧАСТЬ 1</vt:lpstr>
      <vt:lpstr>ТИПИЧНЫЕ ОШИБКИ:ЧАСТЬ 2</vt:lpstr>
      <vt:lpstr>ПРИМЕР ИТОГОВОГО СОЧИНЕНИЯ </vt:lpstr>
      <vt:lpstr>ЧАСТЬ 1: ВСТУПЛЕНИЕ И ТЕЗИС</vt:lpstr>
      <vt:lpstr>АРГУМЕНТ 1</vt:lpstr>
      <vt:lpstr>АРГУМЕНТ 2 И ЗАКЛЮЧЕНИЕ</vt:lpstr>
      <vt:lpstr>УНИВЕРСАЛЬНЫЙ СПИСОК ЛИТЕРАТУРЫ</vt:lpstr>
      <vt:lpstr>РУССКАЯ ЛИТЕРАТУРА </vt:lpstr>
      <vt:lpstr>ЗАРУБЕЖНАЯ 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правильно писать итоговое сочинение?</dc:title>
  <dc:creator>aevr</dc:creator>
  <cp:lastModifiedBy>aevr</cp:lastModifiedBy>
  <cp:revision>1</cp:revision>
  <dcterms:created xsi:type="dcterms:W3CDTF">2024-10-23T07:42:40Z</dcterms:created>
  <dcterms:modified xsi:type="dcterms:W3CDTF">2024-10-23T08:36:53Z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